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2"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3366FF"/>
    <a:srgbClr val="0099CC"/>
    <a:srgbClr val="808080"/>
    <a:srgbClr val="0099FF"/>
    <a:srgbClr val="FFFF00"/>
    <a:srgbClr val="FF9900"/>
    <a:srgbClr val="D0D41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3" autoAdjust="0"/>
    <p:restoredTop sz="94670" autoAdjust="0"/>
  </p:normalViewPr>
  <p:slideViewPr>
    <p:cSldViewPr>
      <p:cViewPr varScale="1">
        <p:scale>
          <a:sx n="110" d="100"/>
          <a:sy n="110" d="100"/>
        </p:scale>
        <p:origin x="-1644"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793C5F1A-ED12-4D77-A2F2-3F3152FD7243}" type="datetimeFigureOut">
              <a:rPr lang="en-AU" smtClean="0"/>
              <a:pPr/>
              <a:t>10/03/2011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74E59A6-1048-4E98-90D9-4EA039932B57}" type="slidenum">
              <a:rPr lang="en-AU" smtClean="0"/>
              <a:pPr/>
              <a:t>‹#›</a:t>
            </a:fld>
            <a:endParaRPr lang="en-AU"/>
          </a:p>
        </p:txBody>
      </p:sp>
    </p:spTree>
    <p:extLst>
      <p:ext uri="{BB962C8B-B14F-4D97-AF65-F5344CB8AC3E}">
        <p14:creationId xmlns:p14="http://schemas.microsoft.com/office/powerpoint/2010/main" xmlns="" val="3545584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793C5F1A-ED12-4D77-A2F2-3F3152FD7243}" type="datetimeFigureOut">
              <a:rPr lang="en-AU" smtClean="0"/>
              <a:pPr/>
              <a:t>10/03/2011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74E59A6-1048-4E98-90D9-4EA039932B57}" type="slidenum">
              <a:rPr lang="en-AU" smtClean="0"/>
              <a:pPr/>
              <a:t>‹#›</a:t>
            </a:fld>
            <a:endParaRPr lang="en-AU"/>
          </a:p>
        </p:txBody>
      </p:sp>
    </p:spTree>
    <p:extLst>
      <p:ext uri="{BB962C8B-B14F-4D97-AF65-F5344CB8AC3E}">
        <p14:creationId xmlns:p14="http://schemas.microsoft.com/office/powerpoint/2010/main" xmlns="" val="38942386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793C5F1A-ED12-4D77-A2F2-3F3152FD7243}" type="datetimeFigureOut">
              <a:rPr lang="en-AU" smtClean="0"/>
              <a:pPr/>
              <a:t>10/03/2011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74E59A6-1048-4E98-90D9-4EA039932B57}" type="slidenum">
              <a:rPr lang="en-AU" smtClean="0"/>
              <a:pPr/>
              <a:t>‹#›</a:t>
            </a:fld>
            <a:endParaRPr lang="en-AU"/>
          </a:p>
        </p:txBody>
      </p:sp>
    </p:spTree>
    <p:extLst>
      <p:ext uri="{BB962C8B-B14F-4D97-AF65-F5344CB8AC3E}">
        <p14:creationId xmlns:p14="http://schemas.microsoft.com/office/powerpoint/2010/main" xmlns="" val="1456324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793C5F1A-ED12-4D77-A2F2-3F3152FD7243}" type="datetimeFigureOut">
              <a:rPr lang="en-AU" smtClean="0"/>
              <a:pPr/>
              <a:t>10/03/2011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74E59A6-1048-4E98-90D9-4EA039932B57}" type="slidenum">
              <a:rPr lang="en-AU" smtClean="0"/>
              <a:pPr/>
              <a:t>‹#›</a:t>
            </a:fld>
            <a:endParaRPr lang="en-AU"/>
          </a:p>
        </p:txBody>
      </p:sp>
    </p:spTree>
    <p:extLst>
      <p:ext uri="{BB962C8B-B14F-4D97-AF65-F5344CB8AC3E}">
        <p14:creationId xmlns:p14="http://schemas.microsoft.com/office/powerpoint/2010/main" xmlns="" val="15592543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3C5F1A-ED12-4D77-A2F2-3F3152FD7243}" type="datetimeFigureOut">
              <a:rPr lang="en-AU" smtClean="0"/>
              <a:pPr/>
              <a:t>10/03/2011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74E59A6-1048-4E98-90D9-4EA039932B57}" type="slidenum">
              <a:rPr lang="en-AU" smtClean="0"/>
              <a:pPr/>
              <a:t>‹#›</a:t>
            </a:fld>
            <a:endParaRPr lang="en-AU"/>
          </a:p>
        </p:txBody>
      </p:sp>
    </p:spTree>
    <p:extLst>
      <p:ext uri="{BB962C8B-B14F-4D97-AF65-F5344CB8AC3E}">
        <p14:creationId xmlns:p14="http://schemas.microsoft.com/office/powerpoint/2010/main" xmlns="" val="3281695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793C5F1A-ED12-4D77-A2F2-3F3152FD7243}" type="datetimeFigureOut">
              <a:rPr lang="en-AU" smtClean="0"/>
              <a:pPr/>
              <a:t>10/03/2011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74E59A6-1048-4E98-90D9-4EA039932B57}" type="slidenum">
              <a:rPr lang="en-AU" smtClean="0"/>
              <a:pPr/>
              <a:t>‹#›</a:t>
            </a:fld>
            <a:endParaRPr lang="en-AU"/>
          </a:p>
        </p:txBody>
      </p:sp>
    </p:spTree>
    <p:extLst>
      <p:ext uri="{BB962C8B-B14F-4D97-AF65-F5344CB8AC3E}">
        <p14:creationId xmlns:p14="http://schemas.microsoft.com/office/powerpoint/2010/main" xmlns="" val="25274593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793C5F1A-ED12-4D77-A2F2-3F3152FD7243}" type="datetimeFigureOut">
              <a:rPr lang="en-AU" smtClean="0"/>
              <a:pPr/>
              <a:t>10/03/2011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A74E59A6-1048-4E98-90D9-4EA039932B57}" type="slidenum">
              <a:rPr lang="en-AU" smtClean="0"/>
              <a:pPr/>
              <a:t>‹#›</a:t>
            </a:fld>
            <a:endParaRPr lang="en-AU"/>
          </a:p>
        </p:txBody>
      </p:sp>
    </p:spTree>
    <p:extLst>
      <p:ext uri="{BB962C8B-B14F-4D97-AF65-F5344CB8AC3E}">
        <p14:creationId xmlns:p14="http://schemas.microsoft.com/office/powerpoint/2010/main" xmlns="" val="3627875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793C5F1A-ED12-4D77-A2F2-3F3152FD7243}" type="datetimeFigureOut">
              <a:rPr lang="en-AU" smtClean="0"/>
              <a:pPr/>
              <a:t>10/03/2011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A74E59A6-1048-4E98-90D9-4EA039932B57}" type="slidenum">
              <a:rPr lang="en-AU" smtClean="0"/>
              <a:pPr/>
              <a:t>‹#›</a:t>
            </a:fld>
            <a:endParaRPr lang="en-AU"/>
          </a:p>
        </p:txBody>
      </p:sp>
    </p:spTree>
    <p:extLst>
      <p:ext uri="{BB962C8B-B14F-4D97-AF65-F5344CB8AC3E}">
        <p14:creationId xmlns:p14="http://schemas.microsoft.com/office/powerpoint/2010/main" xmlns="" val="635931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3C5F1A-ED12-4D77-A2F2-3F3152FD7243}" type="datetimeFigureOut">
              <a:rPr lang="en-AU" smtClean="0"/>
              <a:pPr/>
              <a:t>10/03/2011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A74E59A6-1048-4E98-90D9-4EA039932B57}" type="slidenum">
              <a:rPr lang="en-AU" smtClean="0"/>
              <a:pPr/>
              <a:t>‹#›</a:t>
            </a:fld>
            <a:endParaRPr lang="en-AU"/>
          </a:p>
        </p:txBody>
      </p:sp>
    </p:spTree>
    <p:extLst>
      <p:ext uri="{BB962C8B-B14F-4D97-AF65-F5344CB8AC3E}">
        <p14:creationId xmlns:p14="http://schemas.microsoft.com/office/powerpoint/2010/main" xmlns="" val="2099560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3C5F1A-ED12-4D77-A2F2-3F3152FD7243}" type="datetimeFigureOut">
              <a:rPr lang="en-AU" smtClean="0"/>
              <a:pPr/>
              <a:t>10/03/2011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74E59A6-1048-4E98-90D9-4EA039932B57}" type="slidenum">
              <a:rPr lang="en-AU" smtClean="0"/>
              <a:pPr/>
              <a:t>‹#›</a:t>
            </a:fld>
            <a:endParaRPr lang="en-AU"/>
          </a:p>
        </p:txBody>
      </p:sp>
    </p:spTree>
    <p:extLst>
      <p:ext uri="{BB962C8B-B14F-4D97-AF65-F5344CB8AC3E}">
        <p14:creationId xmlns:p14="http://schemas.microsoft.com/office/powerpoint/2010/main" xmlns="" val="18089368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3C5F1A-ED12-4D77-A2F2-3F3152FD7243}" type="datetimeFigureOut">
              <a:rPr lang="en-AU" smtClean="0"/>
              <a:pPr/>
              <a:t>10/03/2011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74E59A6-1048-4E98-90D9-4EA039932B57}" type="slidenum">
              <a:rPr lang="en-AU" smtClean="0"/>
              <a:pPr/>
              <a:t>‹#›</a:t>
            </a:fld>
            <a:endParaRPr lang="en-AU"/>
          </a:p>
        </p:txBody>
      </p:sp>
    </p:spTree>
    <p:extLst>
      <p:ext uri="{BB962C8B-B14F-4D97-AF65-F5344CB8AC3E}">
        <p14:creationId xmlns:p14="http://schemas.microsoft.com/office/powerpoint/2010/main" xmlns="" val="15576792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3C5F1A-ED12-4D77-A2F2-3F3152FD7243}" type="datetimeFigureOut">
              <a:rPr lang="en-AU" smtClean="0"/>
              <a:pPr/>
              <a:t>10/03/2011</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4E59A6-1048-4E98-90D9-4EA039932B57}" type="slidenum">
              <a:rPr lang="en-AU" smtClean="0"/>
              <a:pPr/>
              <a:t>‹#›</a:t>
            </a:fld>
            <a:endParaRPr lang="en-AU"/>
          </a:p>
        </p:txBody>
      </p:sp>
    </p:spTree>
    <p:extLst>
      <p:ext uri="{BB962C8B-B14F-4D97-AF65-F5344CB8AC3E}">
        <p14:creationId xmlns:p14="http://schemas.microsoft.com/office/powerpoint/2010/main" xmlns="" val="20597583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25996" y="-171400"/>
            <a:ext cx="7892008" cy="1470025"/>
          </a:xfrm>
        </p:spPr>
        <p:txBody>
          <a:bodyPr>
            <a:normAutofit/>
          </a:bodyPr>
          <a:lstStyle/>
          <a:p>
            <a:r>
              <a:rPr lang="en-AU" sz="7200" i="1" u="sng" dirty="0" smtClean="0">
                <a:solidFill>
                  <a:srgbClr val="00B0F0"/>
                </a:solidFill>
                <a:latin typeface="Arial" pitchFamily="34" charset="0"/>
                <a:cs typeface="Arial" pitchFamily="34" charset="0"/>
              </a:rPr>
              <a:t>Our Solar Syste</a:t>
            </a:r>
            <a:r>
              <a:rPr lang="en-AU" sz="7200" i="1" u="sng" dirty="0">
                <a:solidFill>
                  <a:srgbClr val="00B0F0"/>
                </a:solidFill>
                <a:latin typeface="Arial" pitchFamily="34" charset="0"/>
                <a:cs typeface="Arial" pitchFamily="34" charset="0"/>
              </a:rPr>
              <a:t>m</a:t>
            </a:r>
          </a:p>
        </p:txBody>
      </p:sp>
      <p:sp>
        <p:nvSpPr>
          <p:cNvPr id="3" name="Subtitle 2"/>
          <p:cNvSpPr>
            <a:spLocks noGrp="1"/>
          </p:cNvSpPr>
          <p:nvPr>
            <p:ph type="subTitle" idx="1"/>
          </p:nvPr>
        </p:nvSpPr>
        <p:spPr>
          <a:xfrm>
            <a:off x="899592" y="7605464"/>
            <a:ext cx="6400800" cy="1752600"/>
          </a:xfrm>
        </p:spPr>
        <p:txBody>
          <a:bodyPr/>
          <a:lstStyle/>
          <a:p>
            <a:endParaRPr lang="en-AU"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7504" y="1124744"/>
            <a:ext cx="8928992" cy="56166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6941782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9600" i="1" u="sng" dirty="0" smtClean="0">
                <a:solidFill>
                  <a:srgbClr val="FF9900"/>
                </a:solidFill>
                <a:latin typeface="Arial" pitchFamily="34" charset="0"/>
                <a:cs typeface="Arial" pitchFamily="34" charset="0"/>
              </a:rPr>
              <a:t>Jupiter</a:t>
            </a:r>
            <a:endParaRPr lang="en-AU" sz="9600" i="1" u="sng" dirty="0">
              <a:solidFill>
                <a:srgbClr val="FF9900"/>
              </a:solidFill>
              <a:latin typeface="Arial" pitchFamily="34" charset="0"/>
              <a:cs typeface="Arial" pitchFamily="34" charset="0"/>
            </a:endParaRPr>
          </a:p>
        </p:txBody>
      </p:sp>
      <p:sp>
        <p:nvSpPr>
          <p:cNvPr id="3" name="Content Placeholder 2"/>
          <p:cNvSpPr>
            <a:spLocks noGrp="1"/>
          </p:cNvSpPr>
          <p:nvPr>
            <p:ph idx="1"/>
          </p:nvPr>
        </p:nvSpPr>
        <p:spPr/>
        <p:txBody>
          <a:bodyPr>
            <a:normAutofit fontScale="92500" lnSpcReduction="10000"/>
          </a:bodyPr>
          <a:lstStyle/>
          <a:p>
            <a:r>
              <a:rPr lang="en-AU" dirty="0" smtClean="0">
                <a:solidFill>
                  <a:srgbClr val="FF9900"/>
                </a:solidFill>
              </a:rPr>
              <a:t>Jupiter is the largest planet in the solar system and the first of the gas giants.</a:t>
            </a:r>
          </a:p>
          <a:p>
            <a:r>
              <a:rPr lang="en-AU" dirty="0" smtClean="0">
                <a:solidFill>
                  <a:srgbClr val="FF9900"/>
                </a:solidFill>
              </a:rPr>
              <a:t>Jupiter is made up of hydrogen and helium and its magnetic field is 20,000 times larger than Earth’s.</a:t>
            </a:r>
          </a:p>
          <a:p>
            <a:r>
              <a:rPr lang="en-AU" dirty="0" smtClean="0">
                <a:solidFill>
                  <a:srgbClr val="FF9900"/>
                </a:solidFill>
              </a:rPr>
              <a:t>Jupiter has 4 moons: Io, Europa, Ganymede and </a:t>
            </a:r>
            <a:r>
              <a:rPr lang="en-AU" dirty="0" err="1" smtClean="0">
                <a:solidFill>
                  <a:srgbClr val="FF9900"/>
                </a:solidFill>
              </a:rPr>
              <a:t>Callisto</a:t>
            </a:r>
            <a:r>
              <a:rPr lang="en-AU" dirty="0" smtClean="0">
                <a:solidFill>
                  <a:srgbClr val="FF9900"/>
                </a:solidFill>
              </a:rPr>
              <a:t>.</a:t>
            </a:r>
          </a:p>
          <a:p>
            <a:r>
              <a:rPr lang="en-AU" dirty="0" smtClean="0">
                <a:solidFill>
                  <a:srgbClr val="FF9900"/>
                </a:solidFill>
              </a:rPr>
              <a:t>In 1979, NASA’s Voyager 1 spacecraft discovered </a:t>
            </a:r>
            <a:r>
              <a:rPr lang="en-AU" dirty="0">
                <a:solidFill>
                  <a:srgbClr val="FF9900"/>
                </a:solidFill>
              </a:rPr>
              <a:t>J</a:t>
            </a:r>
            <a:r>
              <a:rPr lang="en-AU" dirty="0" smtClean="0">
                <a:solidFill>
                  <a:srgbClr val="FF9900"/>
                </a:solidFill>
              </a:rPr>
              <a:t>upiter’s rings – which composed of small dark particles.</a:t>
            </a:r>
            <a:endParaRPr lang="en-AU" dirty="0">
              <a:solidFill>
                <a:srgbClr val="FF9900"/>
              </a:solidFill>
            </a:endParaRPr>
          </a:p>
        </p:txBody>
      </p:sp>
    </p:spTree>
    <p:extLst>
      <p:ext uri="{BB962C8B-B14F-4D97-AF65-F5344CB8AC3E}">
        <p14:creationId xmlns:p14="http://schemas.microsoft.com/office/powerpoint/2010/main" xmlns="" val="18605919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005"/>
            <a:ext cx="8229600" cy="1143000"/>
          </a:xfrm>
        </p:spPr>
        <p:txBody>
          <a:bodyPr>
            <a:noAutofit/>
          </a:bodyPr>
          <a:lstStyle/>
          <a:p>
            <a:r>
              <a:rPr lang="en-AU" sz="9600" dirty="0" smtClean="0">
                <a:solidFill>
                  <a:srgbClr val="FFFF00"/>
                </a:solidFill>
                <a:latin typeface="Arial" pitchFamily="34" charset="0"/>
                <a:cs typeface="Arial" pitchFamily="34" charset="0"/>
              </a:rPr>
              <a:t>Saturn</a:t>
            </a:r>
            <a:endParaRPr lang="en-AU" sz="9600"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467544" y="1124744"/>
            <a:ext cx="8229600" cy="4525963"/>
          </a:xfrm>
        </p:spPr>
        <p:txBody>
          <a:bodyPr>
            <a:noAutofit/>
          </a:bodyPr>
          <a:lstStyle/>
          <a:p>
            <a:r>
              <a:rPr lang="en-AU" sz="2800" dirty="0" smtClean="0">
                <a:solidFill>
                  <a:srgbClr val="FFFF00"/>
                </a:solidFill>
                <a:latin typeface="Arial" pitchFamily="34" charset="0"/>
                <a:cs typeface="Arial" pitchFamily="34" charset="0"/>
              </a:rPr>
              <a:t>Saturn is mostly hydrogen and helium.</a:t>
            </a:r>
          </a:p>
          <a:p>
            <a:r>
              <a:rPr lang="en-AU" sz="2800" dirty="0" smtClean="0">
                <a:solidFill>
                  <a:srgbClr val="FFFF00"/>
                </a:solidFill>
                <a:latin typeface="Arial" pitchFamily="34" charset="0"/>
                <a:cs typeface="Arial" pitchFamily="34" charset="0"/>
              </a:rPr>
              <a:t>Saturn’s ring system extends hundreds of thousands of kilometres from the planet.</a:t>
            </a:r>
          </a:p>
          <a:p>
            <a:r>
              <a:rPr lang="en-AU" sz="2800" dirty="0" smtClean="0">
                <a:solidFill>
                  <a:srgbClr val="FFFF00"/>
                </a:solidFill>
                <a:latin typeface="Arial" pitchFamily="34" charset="0"/>
                <a:cs typeface="Arial" pitchFamily="34" charset="0"/>
              </a:rPr>
              <a:t>in the 1980’s NASA discovered than Saturn’s rings are made of ice water.</a:t>
            </a:r>
          </a:p>
          <a:p>
            <a:r>
              <a:rPr lang="en-AU" sz="2800" dirty="0" smtClean="0">
                <a:solidFill>
                  <a:srgbClr val="FFFF00"/>
                </a:solidFill>
                <a:latin typeface="Arial" pitchFamily="34" charset="0"/>
                <a:cs typeface="Arial" pitchFamily="34" charset="0"/>
              </a:rPr>
              <a:t>Saturn has 52 known moons and there are probably many more waiting to be discovered. Saturn’s largest moon, Titan is slightly bigger than Mercury.</a:t>
            </a:r>
          </a:p>
          <a:p>
            <a:r>
              <a:rPr lang="en-AU" sz="2800" dirty="0" smtClean="0">
                <a:solidFill>
                  <a:srgbClr val="FFFF00"/>
                </a:solidFill>
                <a:latin typeface="Arial" pitchFamily="34" charset="0"/>
                <a:cs typeface="Arial" pitchFamily="34" charset="0"/>
              </a:rPr>
              <a:t>Saturn, the rings and many satellites lie within Saturn’s enormous magnetosphere.</a:t>
            </a:r>
          </a:p>
        </p:txBody>
      </p:sp>
    </p:spTree>
    <p:extLst>
      <p:ext uri="{BB962C8B-B14F-4D97-AF65-F5344CB8AC3E}">
        <p14:creationId xmlns:p14="http://schemas.microsoft.com/office/powerpoint/2010/main" xmlns="" val="28143340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Autofit/>
          </a:bodyPr>
          <a:lstStyle/>
          <a:p>
            <a:r>
              <a:rPr lang="en-AU" sz="9600" dirty="0" smtClean="0">
                <a:solidFill>
                  <a:srgbClr val="0099FF"/>
                </a:solidFill>
                <a:latin typeface="Arial" pitchFamily="34" charset="0"/>
                <a:cs typeface="Arial" pitchFamily="34" charset="0"/>
              </a:rPr>
              <a:t>Uranus</a:t>
            </a:r>
            <a:endParaRPr lang="en-AU" sz="9600" dirty="0">
              <a:solidFill>
                <a:srgbClr val="0099FF"/>
              </a:solidFill>
              <a:latin typeface="Arial" pitchFamily="34" charset="0"/>
              <a:cs typeface="Arial" pitchFamily="34" charset="0"/>
            </a:endParaRPr>
          </a:p>
        </p:txBody>
      </p:sp>
      <p:sp>
        <p:nvSpPr>
          <p:cNvPr id="3" name="Content Placeholder 2"/>
          <p:cNvSpPr>
            <a:spLocks noGrp="1"/>
          </p:cNvSpPr>
          <p:nvPr>
            <p:ph idx="1"/>
          </p:nvPr>
        </p:nvSpPr>
        <p:spPr>
          <a:xfrm>
            <a:off x="467544" y="1052736"/>
            <a:ext cx="8229600" cy="4525963"/>
          </a:xfrm>
        </p:spPr>
        <p:txBody>
          <a:bodyPr>
            <a:noAutofit/>
          </a:bodyPr>
          <a:lstStyle/>
          <a:p>
            <a:r>
              <a:rPr lang="en-AU" dirty="0" smtClean="0">
                <a:solidFill>
                  <a:srgbClr val="0099FF"/>
                </a:solidFill>
                <a:latin typeface="Arial" pitchFamily="34" charset="0"/>
                <a:cs typeface="Arial" pitchFamily="34" charset="0"/>
              </a:rPr>
              <a:t>Uranus is the 7</a:t>
            </a:r>
            <a:r>
              <a:rPr lang="en-AU" baseline="30000" dirty="0" smtClean="0">
                <a:solidFill>
                  <a:srgbClr val="0099FF"/>
                </a:solidFill>
                <a:latin typeface="Arial" pitchFamily="34" charset="0"/>
                <a:cs typeface="Arial" pitchFamily="34" charset="0"/>
              </a:rPr>
              <a:t>th</a:t>
            </a:r>
            <a:r>
              <a:rPr lang="en-AU" dirty="0" smtClean="0">
                <a:solidFill>
                  <a:srgbClr val="0099FF"/>
                </a:solidFill>
                <a:latin typeface="Arial" pitchFamily="34" charset="0"/>
                <a:cs typeface="Arial" pitchFamily="34" charset="0"/>
              </a:rPr>
              <a:t> planet from the Sun.</a:t>
            </a:r>
          </a:p>
          <a:p>
            <a:r>
              <a:rPr lang="en-AU" dirty="0" smtClean="0">
                <a:solidFill>
                  <a:srgbClr val="0099FF"/>
                </a:solidFill>
                <a:latin typeface="Arial" pitchFamily="34" charset="0"/>
                <a:cs typeface="Arial" pitchFamily="34" charset="0"/>
              </a:rPr>
              <a:t>Uranus has no solid surface is one of the gas giant planets (Jupiter, Saturn and Neptune are the other gas giants).</a:t>
            </a:r>
          </a:p>
          <a:p>
            <a:r>
              <a:rPr lang="en-AU" dirty="0" smtClean="0">
                <a:solidFill>
                  <a:srgbClr val="0099FF"/>
                </a:solidFill>
                <a:latin typeface="Arial" pitchFamily="34" charset="0"/>
                <a:cs typeface="Arial" pitchFamily="34" charset="0"/>
              </a:rPr>
              <a:t>Uranus gets blue-green colour from the methane gas.</a:t>
            </a:r>
          </a:p>
          <a:p>
            <a:r>
              <a:rPr lang="en-AU" dirty="0" smtClean="0">
                <a:solidFill>
                  <a:srgbClr val="0099FF"/>
                </a:solidFill>
                <a:latin typeface="Arial" pitchFamily="34" charset="0"/>
                <a:cs typeface="Arial" pitchFamily="34" charset="0"/>
              </a:rPr>
              <a:t>Near the cloud tops, it is -216 degrees celsius.</a:t>
            </a:r>
          </a:p>
          <a:p>
            <a:r>
              <a:rPr lang="en-AU" dirty="0" smtClean="0">
                <a:solidFill>
                  <a:srgbClr val="0099FF"/>
                </a:solidFill>
                <a:latin typeface="Arial" pitchFamily="34" charset="0"/>
                <a:cs typeface="Arial" pitchFamily="34" charset="0"/>
              </a:rPr>
              <a:t>Uranus has 27 known moons and 11 rings.</a:t>
            </a:r>
            <a:endParaRPr lang="en-AU" dirty="0">
              <a:solidFill>
                <a:srgbClr val="0099FF"/>
              </a:solidFill>
              <a:latin typeface="Arial" pitchFamily="34" charset="0"/>
              <a:cs typeface="Arial" pitchFamily="34" charset="0"/>
            </a:endParaRPr>
          </a:p>
        </p:txBody>
      </p:sp>
    </p:spTree>
    <p:extLst>
      <p:ext uri="{BB962C8B-B14F-4D97-AF65-F5344CB8AC3E}">
        <p14:creationId xmlns:p14="http://schemas.microsoft.com/office/powerpoint/2010/main" xmlns="" val="11224895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8800" dirty="0" smtClean="0">
                <a:solidFill>
                  <a:srgbClr val="3366FF"/>
                </a:solidFill>
                <a:latin typeface="Arial" pitchFamily="34" charset="0"/>
                <a:cs typeface="Arial" pitchFamily="34" charset="0"/>
              </a:rPr>
              <a:t>Neptune</a:t>
            </a:r>
            <a:endParaRPr lang="en-AU" sz="8800" dirty="0">
              <a:solidFill>
                <a:srgbClr val="3366FF"/>
              </a:solidFill>
              <a:latin typeface="Arial" pitchFamily="34" charset="0"/>
              <a:cs typeface="Arial" pitchFamily="34" charset="0"/>
            </a:endParaRPr>
          </a:p>
        </p:txBody>
      </p:sp>
      <p:sp>
        <p:nvSpPr>
          <p:cNvPr id="3" name="Content Placeholder 2"/>
          <p:cNvSpPr>
            <a:spLocks noGrp="1"/>
          </p:cNvSpPr>
          <p:nvPr>
            <p:ph idx="1"/>
          </p:nvPr>
        </p:nvSpPr>
        <p:spPr/>
        <p:txBody>
          <a:bodyPr>
            <a:normAutofit fontScale="25000" lnSpcReduction="20000"/>
          </a:bodyPr>
          <a:lstStyle/>
          <a:p>
            <a:r>
              <a:rPr lang="en-AU" sz="12800" dirty="0" smtClean="0">
                <a:solidFill>
                  <a:srgbClr val="0099FF"/>
                </a:solidFill>
                <a:latin typeface="Arial" pitchFamily="34" charset="0"/>
                <a:cs typeface="Arial" pitchFamily="34" charset="0"/>
              </a:rPr>
              <a:t>Neptune is the 8</a:t>
            </a:r>
            <a:r>
              <a:rPr lang="en-AU" sz="12800" baseline="30000" dirty="0" smtClean="0">
                <a:solidFill>
                  <a:srgbClr val="0099FF"/>
                </a:solidFill>
                <a:latin typeface="Arial" pitchFamily="34" charset="0"/>
                <a:cs typeface="Arial" pitchFamily="34" charset="0"/>
              </a:rPr>
              <a:t>th</a:t>
            </a:r>
            <a:r>
              <a:rPr lang="en-AU" sz="12800" dirty="0" smtClean="0">
                <a:solidFill>
                  <a:srgbClr val="0099FF"/>
                </a:solidFill>
                <a:latin typeface="Arial" pitchFamily="34" charset="0"/>
                <a:cs typeface="Arial" pitchFamily="34" charset="0"/>
              </a:rPr>
              <a:t> planet from the Sun and is invisible to the naked eye because of its extreme distance from Earth.</a:t>
            </a:r>
          </a:p>
          <a:p>
            <a:r>
              <a:rPr lang="en-AU" sz="12800" dirty="0" smtClean="0">
                <a:solidFill>
                  <a:srgbClr val="0099FF"/>
                </a:solidFill>
                <a:latin typeface="Arial" pitchFamily="34" charset="0"/>
                <a:cs typeface="Arial" pitchFamily="34" charset="0"/>
              </a:rPr>
              <a:t>Neptune is nearly 4.5 billion kilometres from the Sun and only orbits the sun every 165 years.</a:t>
            </a:r>
          </a:p>
          <a:p>
            <a:r>
              <a:rPr lang="en-AU" sz="12800" dirty="0" smtClean="0">
                <a:solidFill>
                  <a:srgbClr val="0099FF"/>
                </a:solidFill>
                <a:latin typeface="Arial" pitchFamily="34" charset="0"/>
                <a:cs typeface="Arial" pitchFamily="34" charset="0"/>
              </a:rPr>
              <a:t>The planet has 6 rings of varying thickness. Neptune’s rings are believed to be relatively young and short-lived.</a:t>
            </a:r>
          </a:p>
          <a:p>
            <a:r>
              <a:rPr lang="en-AU" sz="12800" dirty="0" smtClean="0">
                <a:solidFill>
                  <a:srgbClr val="0099FF"/>
                </a:solidFill>
                <a:latin typeface="Arial" pitchFamily="34" charset="0"/>
                <a:cs typeface="Arial" pitchFamily="34" charset="0"/>
              </a:rPr>
              <a:t>Neptune has 13 known moons, 6 of the moons were discovered by Voyager 2.</a:t>
            </a:r>
          </a:p>
          <a:p>
            <a:endParaRPr lang="en-AU" dirty="0">
              <a:solidFill>
                <a:srgbClr val="0099FF"/>
              </a:solidFill>
              <a:latin typeface="Arial" pitchFamily="34" charset="0"/>
              <a:cs typeface="Arial" pitchFamily="34" charset="0"/>
            </a:endParaRPr>
          </a:p>
        </p:txBody>
      </p:sp>
    </p:spTree>
    <p:extLst>
      <p:ext uri="{BB962C8B-B14F-4D97-AF65-F5344CB8AC3E}">
        <p14:creationId xmlns:p14="http://schemas.microsoft.com/office/powerpoint/2010/main" xmlns="" val="3748117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9600" dirty="0" smtClean="0">
                <a:solidFill>
                  <a:srgbClr val="808080"/>
                </a:solidFill>
                <a:latin typeface="Arial" pitchFamily="34" charset="0"/>
                <a:cs typeface="Arial" pitchFamily="34" charset="0"/>
              </a:rPr>
              <a:t>Pluto</a:t>
            </a:r>
            <a:endParaRPr lang="en-AU" sz="9600" dirty="0">
              <a:solidFill>
                <a:srgbClr val="808080"/>
              </a:solidFill>
              <a:latin typeface="Arial" pitchFamily="34" charset="0"/>
              <a:cs typeface="Arial" pitchFamily="34" charset="0"/>
            </a:endParaRPr>
          </a:p>
        </p:txBody>
      </p:sp>
      <p:sp>
        <p:nvSpPr>
          <p:cNvPr id="3" name="Content Placeholder 2"/>
          <p:cNvSpPr>
            <a:spLocks noGrp="1"/>
          </p:cNvSpPr>
          <p:nvPr>
            <p:ph idx="1"/>
          </p:nvPr>
        </p:nvSpPr>
        <p:spPr/>
        <p:txBody>
          <a:bodyPr>
            <a:noAutofit/>
          </a:bodyPr>
          <a:lstStyle/>
          <a:p>
            <a:r>
              <a:rPr lang="en-AU" sz="2800" dirty="0" smtClean="0">
                <a:solidFill>
                  <a:srgbClr val="808080"/>
                </a:solidFill>
                <a:latin typeface="Arial" pitchFamily="34" charset="0"/>
                <a:cs typeface="Arial" pitchFamily="34" charset="0"/>
              </a:rPr>
              <a:t>Pluto is 5.9 billion kilometres from the Sun and has an average temperature of -215 degrees celsius.</a:t>
            </a:r>
          </a:p>
          <a:p>
            <a:r>
              <a:rPr lang="en-AU" sz="2800" dirty="0" smtClean="0">
                <a:solidFill>
                  <a:srgbClr val="808080"/>
                </a:solidFill>
                <a:latin typeface="Arial" pitchFamily="34" charset="0"/>
                <a:cs typeface="Arial" pitchFamily="34" charset="0"/>
              </a:rPr>
              <a:t>Pluto’s surface is made from a mixture of frozen nitrogen, methane and carbon monoxide ices. </a:t>
            </a:r>
          </a:p>
          <a:p>
            <a:r>
              <a:rPr lang="en-AU" sz="2800" dirty="0" smtClean="0">
                <a:solidFill>
                  <a:srgbClr val="808080"/>
                </a:solidFill>
                <a:latin typeface="Arial" pitchFamily="34" charset="0"/>
                <a:cs typeface="Arial" pitchFamily="34" charset="0"/>
              </a:rPr>
              <a:t>Pluto has 3 known moons- Hydra, Nix and Charon. Charon is the largest moon with a diameter of 1,186 kilometres.</a:t>
            </a:r>
          </a:p>
          <a:p>
            <a:r>
              <a:rPr lang="en-AU" sz="2800" dirty="0" smtClean="0">
                <a:solidFill>
                  <a:srgbClr val="808080"/>
                </a:solidFill>
                <a:latin typeface="Arial" pitchFamily="34" charset="0"/>
                <a:cs typeface="Arial" pitchFamily="34" charset="0"/>
              </a:rPr>
              <a:t>In 2006 NASA launched a spacecraft which is expected to arrive in 2015 and will be the first spacecraft to visit Pluto and Charon.</a:t>
            </a:r>
          </a:p>
        </p:txBody>
      </p:sp>
    </p:spTree>
    <p:extLst>
      <p:ext uri="{BB962C8B-B14F-4D97-AF65-F5344CB8AC3E}">
        <p14:creationId xmlns:p14="http://schemas.microsoft.com/office/powerpoint/2010/main" xmlns="" val="32613310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6300" dirty="0" smtClean="0">
                <a:solidFill>
                  <a:srgbClr val="0099CC"/>
                </a:solidFill>
                <a:latin typeface="Arial" pitchFamily="34" charset="0"/>
                <a:cs typeface="Arial" pitchFamily="34" charset="0"/>
              </a:rPr>
              <a:t>Asteroids and Comets</a:t>
            </a:r>
            <a:endParaRPr lang="en-AU" sz="6300" dirty="0">
              <a:solidFill>
                <a:srgbClr val="0099CC"/>
              </a:solidFill>
              <a:latin typeface="Arial" pitchFamily="34" charset="0"/>
              <a:cs typeface="Arial" pitchFamily="34" charset="0"/>
            </a:endParaRPr>
          </a:p>
        </p:txBody>
      </p:sp>
      <p:sp>
        <p:nvSpPr>
          <p:cNvPr id="3" name="Content Placeholder 2"/>
          <p:cNvSpPr>
            <a:spLocks noGrp="1"/>
          </p:cNvSpPr>
          <p:nvPr>
            <p:ph idx="1"/>
          </p:nvPr>
        </p:nvSpPr>
        <p:spPr/>
        <p:txBody>
          <a:bodyPr>
            <a:normAutofit fontScale="92500" lnSpcReduction="10000"/>
          </a:bodyPr>
          <a:lstStyle/>
          <a:p>
            <a:r>
              <a:rPr lang="en-AU" dirty="0" smtClean="0">
                <a:solidFill>
                  <a:srgbClr val="0099CC"/>
                </a:solidFill>
                <a:latin typeface="Arial" pitchFamily="34" charset="0"/>
                <a:cs typeface="Arial" pitchFamily="34" charset="0"/>
              </a:rPr>
              <a:t>Scientists have found more than 90,000 asteroids. Asteroids are rocky remains and Comets are chunks of dirty ice from the formation of the solar system, roughly 4.6 billion years go. </a:t>
            </a:r>
          </a:p>
          <a:p>
            <a:r>
              <a:rPr lang="en-AU" dirty="0" smtClean="0">
                <a:solidFill>
                  <a:srgbClr val="0099CC"/>
                </a:solidFill>
                <a:latin typeface="Arial" pitchFamily="34" charset="0"/>
                <a:cs typeface="Arial" pitchFamily="34" charset="0"/>
              </a:rPr>
              <a:t>The asteroid belt is located in between Mars and </a:t>
            </a:r>
            <a:r>
              <a:rPr lang="en-AU" dirty="0">
                <a:solidFill>
                  <a:srgbClr val="0099CC"/>
                </a:solidFill>
                <a:latin typeface="Arial" pitchFamily="34" charset="0"/>
                <a:cs typeface="Arial" pitchFamily="34" charset="0"/>
              </a:rPr>
              <a:t>J</a:t>
            </a:r>
            <a:r>
              <a:rPr lang="en-AU" dirty="0" smtClean="0">
                <a:solidFill>
                  <a:srgbClr val="0099CC"/>
                </a:solidFill>
                <a:latin typeface="Arial" pitchFamily="34" charset="0"/>
                <a:cs typeface="Arial" pitchFamily="34" charset="0"/>
              </a:rPr>
              <a:t>upiter.</a:t>
            </a:r>
          </a:p>
          <a:p>
            <a:r>
              <a:rPr lang="en-AU" dirty="0" smtClean="0">
                <a:solidFill>
                  <a:srgbClr val="0099CC"/>
                </a:solidFill>
                <a:latin typeface="Arial" pitchFamily="34" charset="0"/>
                <a:cs typeface="Arial" pitchFamily="34" charset="0"/>
              </a:rPr>
              <a:t>Comets are some of the least changed objects that are in space and this allows scientists to see into the past.</a:t>
            </a:r>
          </a:p>
        </p:txBody>
      </p:sp>
    </p:spTree>
    <p:extLst>
      <p:ext uri="{BB962C8B-B14F-4D97-AF65-F5344CB8AC3E}">
        <p14:creationId xmlns:p14="http://schemas.microsoft.com/office/powerpoint/2010/main" xmlns="" val="28011974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445"/>
            <a:ext cx="8229600" cy="1143000"/>
          </a:xfrm>
        </p:spPr>
        <p:txBody>
          <a:bodyPr>
            <a:noAutofit/>
          </a:bodyPr>
          <a:lstStyle/>
          <a:p>
            <a:r>
              <a:rPr lang="en-AU" sz="5400" dirty="0" smtClean="0">
                <a:solidFill>
                  <a:srgbClr val="FF0066"/>
                </a:solidFill>
                <a:latin typeface="Arial" pitchFamily="34" charset="0"/>
                <a:cs typeface="Arial" pitchFamily="34" charset="0"/>
              </a:rPr>
              <a:t>Satellites and Space Junk</a:t>
            </a:r>
            <a:endParaRPr lang="en-AU" sz="5400" dirty="0">
              <a:solidFill>
                <a:srgbClr val="FF0066"/>
              </a:solidFill>
              <a:latin typeface="Arial" pitchFamily="34" charset="0"/>
              <a:cs typeface="Arial" pitchFamily="34" charset="0"/>
            </a:endParaRPr>
          </a:p>
        </p:txBody>
      </p:sp>
      <p:sp>
        <p:nvSpPr>
          <p:cNvPr id="3" name="Content Placeholder 2"/>
          <p:cNvSpPr>
            <a:spLocks noGrp="1"/>
          </p:cNvSpPr>
          <p:nvPr>
            <p:ph idx="1"/>
          </p:nvPr>
        </p:nvSpPr>
        <p:spPr>
          <a:xfrm>
            <a:off x="467544" y="1196752"/>
            <a:ext cx="8229600" cy="4525963"/>
          </a:xfrm>
        </p:spPr>
        <p:txBody>
          <a:bodyPr>
            <a:noAutofit/>
          </a:bodyPr>
          <a:lstStyle/>
          <a:p>
            <a:r>
              <a:rPr lang="en-AU" dirty="0" smtClean="0">
                <a:solidFill>
                  <a:srgbClr val="FF0066"/>
                </a:solidFill>
                <a:latin typeface="Arial" pitchFamily="34" charset="0"/>
                <a:cs typeface="Arial" pitchFamily="34" charset="0"/>
              </a:rPr>
              <a:t>There are more than 8,000 artificial objects orbiting around Earth.</a:t>
            </a:r>
          </a:p>
          <a:p>
            <a:r>
              <a:rPr lang="en-AU" dirty="0" smtClean="0">
                <a:solidFill>
                  <a:srgbClr val="FF0066"/>
                </a:solidFill>
                <a:latin typeface="Arial" pitchFamily="34" charset="0"/>
                <a:cs typeface="Arial" pitchFamily="34" charset="0"/>
              </a:rPr>
              <a:t>Over the past 50 years, humans have put 2,500 satellites which orbit the Earth – working and dead.</a:t>
            </a:r>
          </a:p>
          <a:p>
            <a:r>
              <a:rPr lang="en-AU" dirty="0" smtClean="0">
                <a:solidFill>
                  <a:srgbClr val="FF0066"/>
                </a:solidFill>
                <a:latin typeface="Arial" pitchFamily="34" charset="0"/>
                <a:cs typeface="Arial" pitchFamily="34" charset="0"/>
              </a:rPr>
              <a:t>The other 5,500 objects are space junk which consist of nosecone shrouds, hatch covers, rocket bodies and other parts. this does not include the millions of objects that are smaller than 1cm.</a:t>
            </a:r>
            <a:endParaRPr lang="en-AU" dirty="0">
              <a:solidFill>
                <a:srgbClr val="FF0066"/>
              </a:solidFill>
              <a:latin typeface="Arial" pitchFamily="34" charset="0"/>
              <a:cs typeface="Arial" pitchFamily="34" charset="0"/>
            </a:endParaRPr>
          </a:p>
        </p:txBody>
      </p:sp>
    </p:spTree>
    <p:extLst>
      <p:ext uri="{BB962C8B-B14F-4D97-AF65-F5344CB8AC3E}">
        <p14:creationId xmlns:p14="http://schemas.microsoft.com/office/powerpoint/2010/main" xmlns="" val="36331605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42194"/>
          </a:xfrm>
        </p:spPr>
        <p:txBody>
          <a:bodyPr>
            <a:noAutofit/>
          </a:bodyPr>
          <a:lstStyle/>
          <a:p>
            <a:r>
              <a:rPr lang="en-AU" sz="6000" i="1" u="sng" dirty="0" smtClean="0">
                <a:solidFill>
                  <a:srgbClr val="FF0000"/>
                </a:solidFill>
                <a:latin typeface="Arial" pitchFamily="34" charset="0"/>
                <a:ea typeface="Batang" pitchFamily="18" charset="-127"/>
                <a:cs typeface="Arial" pitchFamily="34" charset="0"/>
              </a:rPr>
              <a:t>Information about the Solar System</a:t>
            </a:r>
            <a:endParaRPr lang="en-AU" sz="6000" i="1" u="sng" dirty="0">
              <a:solidFill>
                <a:srgbClr val="FF0000"/>
              </a:solidFill>
              <a:latin typeface="Arial" pitchFamily="34" charset="0"/>
              <a:ea typeface="Batang" pitchFamily="18" charset="-127"/>
              <a:cs typeface="Arial" pitchFamily="34" charset="0"/>
            </a:endParaRPr>
          </a:p>
        </p:txBody>
      </p:sp>
      <p:sp>
        <p:nvSpPr>
          <p:cNvPr id="3" name="Content Placeholder 2"/>
          <p:cNvSpPr>
            <a:spLocks noGrp="1"/>
          </p:cNvSpPr>
          <p:nvPr>
            <p:ph idx="1"/>
          </p:nvPr>
        </p:nvSpPr>
        <p:spPr>
          <a:xfrm>
            <a:off x="467544" y="2060848"/>
            <a:ext cx="8229600" cy="4525963"/>
          </a:xfrm>
        </p:spPr>
        <p:txBody>
          <a:bodyPr>
            <a:noAutofit/>
          </a:bodyPr>
          <a:lstStyle/>
          <a:p>
            <a:r>
              <a:rPr lang="en-AU" sz="2800" b="1" i="1" dirty="0" smtClean="0">
                <a:solidFill>
                  <a:schemeClr val="accent6">
                    <a:lumMod val="75000"/>
                  </a:schemeClr>
                </a:solidFill>
                <a:latin typeface="Arial" pitchFamily="34" charset="0"/>
                <a:ea typeface="Batang" pitchFamily="18" charset="-127"/>
                <a:cs typeface="Arial" pitchFamily="34" charset="0"/>
              </a:rPr>
              <a:t>Our Solar System is almost 5 billion years old.</a:t>
            </a:r>
          </a:p>
          <a:p>
            <a:r>
              <a:rPr lang="en-AU" sz="2800" b="1" i="1" dirty="0" smtClean="0">
                <a:solidFill>
                  <a:srgbClr val="7030A0"/>
                </a:solidFill>
                <a:latin typeface="Arial" pitchFamily="34" charset="0"/>
                <a:ea typeface="Batang" pitchFamily="18" charset="-127"/>
                <a:cs typeface="Arial" pitchFamily="34" charset="0"/>
              </a:rPr>
              <a:t>The solar system is split into two groups: the Inner Solar System and the Outer Solar System.</a:t>
            </a:r>
          </a:p>
          <a:p>
            <a:r>
              <a:rPr lang="en-AU" sz="2800" b="1" i="1" dirty="0" smtClean="0">
                <a:solidFill>
                  <a:srgbClr val="92D050"/>
                </a:solidFill>
                <a:latin typeface="Arial" pitchFamily="34" charset="0"/>
                <a:ea typeface="Batang" pitchFamily="18" charset="-127"/>
                <a:cs typeface="Arial" pitchFamily="34" charset="0"/>
              </a:rPr>
              <a:t>It is made up of 8 planets, a few dwarf planets, 170 moons, dust, gas, thousands of asteroids and comets, satellites and space </a:t>
            </a:r>
            <a:r>
              <a:rPr lang="en-AU" sz="2800" b="1" i="1" dirty="0">
                <a:solidFill>
                  <a:srgbClr val="92D050"/>
                </a:solidFill>
                <a:latin typeface="Arial" pitchFamily="34" charset="0"/>
                <a:ea typeface="Batang" pitchFamily="18" charset="-127"/>
                <a:cs typeface="Arial" pitchFamily="34" charset="0"/>
              </a:rPr>
              <a:t>j</a:t>
            </a:r>
            <a:r>
              <a:rPr lang="en-AU" sz="2800" b="1" i="1" dirty="0" smtClean="0">
                <a:solidFill>
                  <a:srgbClr val="92D050"/>
                </a:solidFill>
                <a:latin typeface="Arial" pitchFamily="34" charset="0"/>
                <a:ea typeface="Batang" pitchFamily="18" charset="-127"/>
                <a:cs typeface="Arial" pitchFamily="34" charset="0"/>
              </a:rPr>
              <a:t>unk.</a:t>
            </a:r>
            <a:endParaRPr lang="en-AU" sz="2800" b="1" i="1" dirty="0">
              <a:solidFill>
                <a:srgbClr val="92D050"/>
              </a:solidFill>
              <a:latin typeface="Arial" pitchFamily="34" charset="0"/>
              <a:ea typeface="Batang" pitchFamily="18" charset="-127"/>
              <a:cs typeface="Arial" pitchFamily="34" charset="0"/>
            </a:endParaRPr>
          </a:p>
        </p:txBody>
      </p:sp>
    </p:spTree>
    <p:extLst>
      <p:ext uri="{BB962C8B-B14F-4D97-AF65-F5344CB8AC3E}">
        <p14:creationId xmlns:p14="http://schemas.microsoft.com/office/powerpoint/2010/main" xmlns="" val="12657241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04664"/>
            <a:ext cx="8229600" cy="1143000"/>
          </a:xfrm>
        </p:spPr>
        <p:txBody>
          <a:bodyPr>
            <a:noAutofit/>
          </a:bodyPr>
          <a:lstStyle/>
          <a:p>
            <a:r>
              <a:rPr lang="en-AU" sz="7200" i="1" u="sng" dirty="0" smtClean="0">
                <a:solidFill>
                  <a:srgbClr val="00B050"/>
                </a:solidFill>
                <a:latin typeface="Arial" pitchFamily="34" charset="0"/>
                <a:ea typeface="Batang" pitchFamily="18" charset="-127"/>
                <a:cs typeface="Arial" pitchFamily="34" charset="0"/>
              </a:rPr>
              <a:t>The 10 Planets in order </a:t>
            </a:r>
            <a:r>
              <a:rPr lang="en-AU" sz="1400" i="1" u="sng" dirty="0" smtClean="0">
                <a:solidFill>
                  <a:srgbClr val="00B050"/>
                </a:solidFill>
                <a:latin typeface="Arial" pitchFamily="34" charset="0"/>
                <a:ea typeface="Batang" pitchFamily="18" charset="-127"/>
                <a:cs typeface="Arial" pitchFamily="34" charset="0"/>
              </a:rPr>
              <a:t>(including dwarf planets)</a:t>
            </a:r>
            <a:endParaRPr lang="en-AU" sz="1400" i="1" u="sng" dirty="0">
              <a:solidFill>
                <a:srgbClr val="00B050"/>
              </a:solidFill>
              <a:latin typeface="Arial" pitchFamily="34" charset="0"/>
              <a:ea typeface="Batang" pitchFamily="18" charset="-127"/>
              <a:cs typeface="Arial" pitchFamily="34" charset="0"/>
            </a:endParaRPr>
          </a:p>
        </p:txBody>
      </p:sp>
      <p:sp>
        <p:nvSpPr>
          <p:cNvPr id="3" name="Content Placeholder 2"/>
          <p:cNvSpPr>
            <a:spLocks noGrp="1"/>
          </p:cNvSpPr>
          <p:nvPr>
            <p:ph idx="1"/>
          </p:nvPr>
        </p:nvSpPr>
        <p:spPr>
          <a:xfrm>
            <a:off x="467544" y="2308223"/>
            <a:ext cx="8229600" cy="4525963"/>
          </a:xfrm>
        </p:spPr>
        <p:txBody>
          <a:bodyPr>
            <a:normAutofit/>
          </a:bodyPr>
          <a:lstStyle/>
          <a:p>
            <a:pPr marL="0" indent="0">
              <a:buNone/>
            </a:pPr>
            <a:r>
              <a:rPr lang="en-AU" sz="4500" b="1" i="1" dirty="0" smtClean="0">
                <a:solidFill>
                  <a:schemeClr val="accent6">
                    <a:lumMod val="75000"/>
                  </a:schemeClr>
                </a:solidFill>
                <a:latin typeface="Arial" pitchFamily="34" charset="0"/>
                <a:ea typeface="Batang" pitchFamily="18" charset="-127"/>
                <a:cs typeface="Arial" pitchFamily="34" charset="0"/>
              </a:rPr>
              <a:t>1. The sun</a:t>
            </a:r>
            <a:r>
              <a:rPr lang="en-AU" sz="4500" b="1" i="1" dirty="0" smtClean="0">
                <a:latin typeface="Arial" pitchFamily="34" charset="0"/>
                <a:ea typeface="Batang" pitchFamily="18" charset="-127"/>
                <a:cs typeface="Arial" pitchFamily="34" charset="0"/>
              </a:rPr>
              <a:t>		</a:t>
            </a:r>
            <a:r>
              <a:rPr lang="en-AU" sz="4500" b="1" i="1" dirty="0" smtClean="0">
                <a:solidFill>
                  <a:schemeClr val="bg2">
                    <a:lumMod val="50000"/>
                  </a:schemeClr>
                </a:solidFill>
                <a:latin typeface="Arial" pitchFamily="34" charset="0"/>
                <a:ea typeface="Batang" pitchFamily="18" charset="-127"/>
                <a:cs typeface="Arial" pitchFamily="34" charset="0"/>
              </a:rPr>
              <a:t>6. Jupiter</a:t>
            </a:r>
          </a:p>
          <a:p>
            <a:pPr marL="0" indent="0">
              <a:buNone/>
            </a:pPr>
            <a:r>
              <a:rPr lang="en-AU" sz="4500" b="1" i="1" dirty="0" smtClean="0">
                <a:solidFill>
                  <a:schemeClr val="bg2">
                    <a:lumMod val="75000"/>
                  </a:schemeClr>
                </a:solidFill>
                <a:latin typeface="Arial" pitchFamily="34" charset="0"/>
                <a:ea typeface="Batang" pitchFamily="18" charset="-127"/>
                <a:cs typeface="Arial" pitchFamily="34" charset="0"/>
              </a:rPr>
              <a:t>2. Mercury</a:t>
            </a:r>
            <a:r>
              <a:rPr lang="en-AU" sz="4500" b="1" i="1" dirty="0" smtClean="0">
                <a:latin typeface="Arial" pitchFamily="34" charset="0"/>
                <a:ea typeface="Batang" pitchFamily="18" charset="-127"/>
                <a:cs typeface="Arial" pitchFamily="34" charset="0"/>
              </a:rPr>
              <a:t>		</a:t>
            </a:r>
            <a:r>
              <a:rPr lang="en-AU" sz="4500" b="1" i="1" dirty="0" smtClean="0">
                <a:solidFill>
                  <a:schemeClr val="accent6">
                    <a:lumMod val="40000"/>
                    <a:lumOff val="60000"/>
                  </a:schemeClr>
                </a:solidFill>
                <a:latin typeface="Arial" pitchFamily="34" charset="0"/>
                <a:ea typeface="Batang" pitchFamily="18" charset="-127"/>
                <a:cs typeface="Arial" pitchFamily="34" charset="0"/>
              </a:rPr>
              <a:t>7. Saturn</a:t>
            </a:r>
          </a:p>
          <a:p>
            <a:pPr marL="0" indent="0">
              <a:buNone/>
            </a:pPr>
            <a:r>
              <a:rPr lang="en-AU" sz="4500" b="1" i="1" dirty="0" smtClean="0">
                <a:solidFill>
                  <a:schemeClr val="bg1">
                    <a:lumMod val="65000"/>
                  </a:schemeClr>
                </a:solidFill>
                <a:latin typeface="Arial" pitchFamily="34" charset="0"/>
                <a:ea typeface="Batang" pitchFamily="18" charset="-127"/>
                <a:cs typeface="Arial" pitchFamily="34" charset="0"/>
              </a:rPr>
              <a:t>3. Venus	</a:t>
            </a:r>
            <a:r>
              <a:rPr lang="en-AU" sz="4500" b="1" i="1" dirty="0" smtClean="0">
                <a:latin typeface="Arial" pitchFamily="34" charset="0"/>
                <a:ea typeface="Batang" pitchFamily="18" charset="-127"/>
                <a:cs typeface="Arial" pitchFamily="34" charset="0"/>
              </a:rPr>
              <a:t>		</a:t>
            </a:r>
            <a:r>
              <a:rPr lang="en-AU" sz="4500" b="1" i="1" dirty="0" smtClean="0">
                <a:solidFill>
                  <a:schemeClr val="tx2">
                    <a:lumMod val="60000"/>
                    <a:lumOff val="40000"/>
                  </a:schemeClr>
                </a:solidFill>
                <a:latin typeface="Arial" pitchFamily="34" charset="0"/>
                <a:ea typeface="Batang" pitchFamily="18" charset="-127"/>
                <a:cs typeface="Arial" pitchFamily="34" charset="0"/>
              </a:rPr>
              <a:t>8. Uranus</a:t>
            </a:r>
          </a:p>
          <a:p>
            <a:pPr marL="0" indent="0">
              <a:buNone/>
            </a:pPr>
            <a:r>
              <a:rPr lang="en-AU" sz="4500" b="1" i="1" dirty="0" smtClean="0">
                <a:solidFill>
                  <a:srgbClr val="00B0F0"/>
                </a:solidFill>
                <a:latin typeface="Arial" pitchFamily="34" charset="0"/>
                <a:ea typeface="Batang" pitchFamily="18" charset="-127"/>
                <a:cs typeface="Arial" pitchFamily="34" charset="0"/>
              </a:rPr>
              <a:t>4. Earth</a:t>
            </a:r>
            <a:r>
              <a:rPr lang="en-AU" sz="4500" b="1" i="1" dirty="0" smtClean="0">
                <a:latin typeface="Arial" pitchFamily="34" charset="0"/>
                <a:ea typeface="Batang" pitchFamily="18" charset="-127"/>
                <a:cs typeface="Arial" pitchFamily="34" charset="0"/>
              </a:rPr>
              <a:t>			</a:t>
            </a:r>
            <a:r>
              <a:rPr lang="en-AU" sz="4500" b="1" i="1" dirty="0" smtClean="0">
                <a:solidFill>
                  <a:srgbClr val="0070C0"/>
                </a:solidFill>
                <a:latin typeface="Arial" pitchFamily="34" charset="0"/>
                <a:ea typeface="Batang" pitchFamily="18" charset="-127"/>
                <a:cs typeface="Arial" pitchFamily="34" charset="0"/>
              </a:rPr>
              <a:t>9. Neptune</a:t>
            </a:r>
          </a:p>
          <a:p>
            <a:pPr marL="0" indent="0">
              <a:buNone/>
            </a:pPr>
            <a:r>
              <a:rPr lang="en-AU" sz="4500" b="1" i="1" dirty="0" smtClean="0">
                <a:solidFill>
                  <a:srgbClr val="C00000"/>
                </a:solidFill>
                <a:latin typeface="Arial" pitchFamily="34" charset="0"/>
                <a:ea typeface="Batang" pitchFamily="18" charset="-127"/>
                <a:cs typeface="Arial" pitchFamily="34" charset="0"/>
              </a:rPr>
              <a:t>5. Mars</a:t>
            </a:r>
            <a:r>
              <a:rPr lang="en-AU" sz="4500" b="1" i="1" dirty="0" smtClean="0">
                <a:latin typeface="Arial" pitchFamily="34" charset="0"/>
                <a:ea typeface="Batang" pitchFamily="18" charset="-127"/>
                <a:cs typeface="Arial" pitchFamily="34" charset="0"/>
              </a:rPr>
              <a:t>			</a:t>
            </a:r>
            <a:r>
              <a:rPr lang="en-AU" sz="4500" b="1" i="1" dirty="0" smtClean="0">
                <a:solidFill>
                  <a:schemeClr val="accent6">
                    <a:lumMod val="60000"/>
                    <a:lumOff val="40000"/>
                  </a:schemeClr>
                </a:solidFill>
                <a:latin typeface="Arial" pitchFamily="34" charset="0"/>
                <a:ea typeface="Batang" pitchFamily="18" charset="-127"/>
                <a:cs typeface="Arial" pitchFamily="34" charset="0"/>
              </a:rPr>
              <a:t>10. Pluto</a:t>
            </a:r>
          </a:p>
        </p:txBody>
      </p:sp>
    </p:spTree>
    <p:extLst>
      <p:ext uri="{BB962C8B-B14F-4D97-AF65-F5344CB8AC3E}">
        <p14:creationId xmlns:p14="http://schemas.microsoft.com/office/powerpoint/2010/main" xmlns="" val="25928929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To remember it easier...</a:t>
            </a:r>
            <a:endParaRPr lang="en-AU" dirty="0"/>
          </a:p>
        </p:txBody>
      </p:sp>
      <p:sp>
        <p:nvSpPr>
          <p:cNvPr id="3" name="Content Placeholder 2"/>
          <p:cNvSpPr>
            <a:spLocks noGrp="1"/>
          </p:cNvSpPr>
          <p:nvPr>
            <p:ph idx="1"/>
          </p:nvPr>
        </p:nvSpPr>
        <p:spPr/>
        <p:txBody>
          <a:bodyPr>
            <a:normAutofit fontScale="70000" lnSpcReduction="20000"/>
          </a:bodyPr>
          <a:lstStyle/>
          <a:p>
            <a:r>
              <a:rPr lang="en-AU" dirty="0" smtClean="0"/>
              <a:t>"</a:t>
            </a:r>
            <a:r>
              <a:rPr lang="en-AU" dirty="0" smtClean="0">
                <a:solidFill>
                  <a:srgbClr val="FF0000"/>
                </a:solidFill>
              </a:rPr>
              <a:t>M</a:t>
            </a:r>
            <a:r>
              <a:rPr lang="en-AU" dirty="0" smtClean="0"/>
              <a:t>y </a:t>
            </a:r>
            <a:r>
              <a:rPr lang="en-AU" dirty="0" smtClean="0">
                <a:solidFill>
                  <a:srgbClr val="3366FF"/>
                </a:solidFill>
              </a:rPr>
              <a:t>V</a:t>
            </a:r>
            <a:r>
              <a:rPr lang="en-AU" dirty="0" smtClean="0"/>
              <a:t>ery </a:t>
            </a:r>
            <a:r>
              <a:rPr lang="en-AU" dirty="0" smtClean="0">
                <a:solidFill>
                  <a:srgbClr val="92D050"/>
                </a:solidFill>
              </a:rPr>
              <a:t>E</a:t>
            </a:r>
            <a:r>
              <a:rPr lang="en-AU" dirty="0" smtClean="0"/>
              <a:t>ducated </a:t>
            </a:r>
            <a:r>
              <a:rPr lang="en-AU" dirty="0" smtClean="0">
                <a:solidFill>
                  <a:srgbClr val="FF0066"/>
                </a:solidFill>
              </a:rPr>
              <a:t>M</a:t>
            </a:r>
            <a:r>
              <a:rPr lang="en-AU" dirty="0" smtClean="0"/>
              <a:t>other </a:t>
            </a:r>
            <a:r>
              <a:rPr lang="en-AU" dirty="0" smtClean="0">
                <a:solidFill>
                  <a:srgbClr val="7030A0"/>
                </a:solidFill>
              </a:rPr>
              <a:t>J</a:t>
            </a:r>
            <a:r>
              <a:rPr lang="en-AU" dirty="0" smtClean="0"/>
              <a:t>ust </a:t>
            </a:r>
            <a:r>
              <a:rPr lang="en-AU" dirty="0" smtClean="0">
                <a:solidFill>
                  <a:srgbClr val="00B0F0"/>
                </a:solidFill>
              </a:rPr>
              <a:t>S</a:t>
            </a:r>
            <a:r>
              <a:rPr lang="en-AU" dirty="0" smtClean="0"/>
              <a:t>ent </a:t>
            </a:r>
            <a:r>
              <a:rPr lang="en-AU" dirty="0" smtClean="0">
                <a:solidFill>
                  <a:srgbClr val="FFC000"/>
                </a:solidFill>
              </a:rPr>
              <a:t>U</a:t>
            </a:r>
            <a:r>
              <a:rPr lang="en-AU" dirty="0" smtClean="0"/>
              <a:t>s </a:t>
            </a:r>
            <a:r>
              <a:rPr lang="en-AU" dirty="0" smtClean="0">
                <a:solidFill>
                  <a:srgbClr val="00B050"/>
                </a:solidFill>
              </a:rPr>
              <a:t>N</a:t>
            </a:r>
            <a:r>
              <a:rPr lang="en-AU" dirty="0" smtClean="0"/>
              <a:t>ine </a:t>
            </a:r>
            <a:r>
              <a:rPr lang="en-AU" dirty="0" smtClean="0">
                <a:solidFill>
                  <a:schemeClr val="tx2">
                    <a:lumMod val="40000"/>
                    <a:lumOff val="60000"/>
                  </a:schemeClr>
                </a:solidFill>
              </a:rPr>
              <a:t>P</a:t>
            </a:r>
            <a:r>
              <a:rPr lang="en-AU" dirty="0" smtClean="0"/>
              <a:t>izzas“</a:t>
            </a:r>
          </a:p>
          <a:p>
            <a:pPr marL="514350" indent="-514350">
              <a:buAutoNum type="arabicPeriod"/>
            </a:pPr>
            <a:r>
              <a:rPr lang="en-AU" b="1" i="1" dirty="0" smtClean="0">
                <a:solidFill>
                  <a:schemeClr val="accent6">
                    <a:lumMod val="75000"/>
                  </a:schemeClr>
                </a:solidFill>
                <a:latin typeface="Arial" pitchFamily="34" charset="0"/>
                <a:ea typeface="Batang" pitchFamily="18" charset="-127"/>
                <a:cs typeface="Arial" pitchFamily="34" charset="0"/>
              </a:rPr>
              <a:t>The sun is first cause tis the largest </a:t>
            </a:r>
          </a:p>
          <a:p>
            <a:pPr marL="514350" indent="-514350">
              <a:buAutoNum type="arabicPeriod"/>
            </a:pPr>
            <a:r>
              <a:rPr lang="en-AU" b="1" i="1" dirty="0" smtClean="0">
                <a:solidFill>
                  <a:srgbClr val="FF0000"/>
                </a:solidFill>
                <a:latin typeface="Arial" pitchFamily="34" charset="0"/>
                <a:ea typeface="Batang" pitchFamily="18" charset="-127"/>
                <a:cs typeface="Arial" pitchFamily="34" charset="0"/>
              </a:rPr>
              <a:t>M</a:t>
            </a:r>
            <a:r>
              <a:rPr lang="en-AU" b="1" i="1" dirty="0" smtClean="0">
                <a:solidFill>
                  <a:schemeClr val="accent6">
                    <a:lumMod val="75000"/>
                  </a:schemeClr>
                </a:solidFill>
                <a:latin typeface="Arial" pitchFamily="34" charset="0"/>
                <a:ea typeface="Batang" pitchFamily="18" charset="-127"/>
                <a:cs typeface="Arial" pitchFamily="34" charset="0"/>
              </a:rPr>
              <a:t>ercury </a:t>
            </a:r>
          </a:p>
          <a:p>
            <a:pPr marL="514350" indent="-514350">
              <a:buAutoNum type="arabicPeriod"/>
            </a:pPr>
            <a:r>
              <a:rPr lang="en-AU" b="1" i="1" dirty="0" smtClean="0">
                <a:solidFill>
                  <a:srgbClr val="3366FF"/>
                </a:solidFill>
                <a:latin typeface="Arial" pitchFamily="34" charset="0"/>
                <a:ea typeface="Batang" pitchFamily="18" charset="-127"/>
                <a:cs typeface="Arial" pitchFamily="34" charset="0"/>
              </a:rPr>
              <a:t>V</a:t>
            </a:r>
            <a:r>
              <a:rPr lang="en-AU" b="1" i="1" dirty="0" smtClean="0">
                <a:solidFill>
                  <a:schemeClr val="accent6">
                    <a:lumMod val="75000"/>
                  </a:schemeClr>
                </a:solidFill>
                <a:latin typeface="Arial" pitchFamily="34" charset="0"/>
                <a:ea typeface="Batang" pitchFamily="18" charset="-127"/>
                <a:cs typeface="Arial" pitchFamily="34" charset="0"/>
              </a:rPr>
              <a:t>enus</a:t>
            </a:r>
          </a:p>
          <a:p>
            <a:pPr marL="514350" indent="-514350">
              <a:buAutoNum type="arabicPeriod"/>
            </a:pPr>
            <a:r>
              <a:rPr lang="en-AU" b="1" i="1" dirty="0" smtClean="0">
                <a:solidFill>
                  <a:srgbClr val="92D050"/>
                </a:solidFill>
                <a:latin typeface="Arial" pitchFamily="34" charset="0"/>
                <a:ea typeface="Batang" pitchFamily="18" charset="-127"/>
                <a:cs typeface="Arial" pitchFamily="34" charset="0"/>
              </a:rPr>
              <a:t>E</a:t>
            </a:r>
            <a:r>
              <a:rPr lang="en-AU" b="1" i="1" dirty="0" smtClean="0">
                <a:solidFill>
                  <a:schemeClr val="accent6">
                    <a:lumMod val="75000"/>
                  </a:schemeClr>
                </a:solidFill>
                <a:latin typeface="Arial" pitchFamily="34" charset="0"/>
                <a:ea typeface="Batang" pitchFamily="18" charset="-127"/>
                <a:cs typeface="Arial" pitchFamily="34" charset="0"/>
              </a:rPr>
              <a:t>arth</a:t>
            </a:r>
          </a:p>
          <a:p>
            <a:pPr marL="514350" indent="-514350">
              <a:buAutoNum type="arabicPeriod"/>
            </a:pPr>
            <a:r>
              <a:rPr lang="en-AU" b="1" i="1" dirty="0" smtClean="0">
                <a:solidFill>
                  <a:srgbClr val="FF0066"/>
                </a:solidFill>
                <a:latin typeface="Arial" pitchFamily="34" charset="0"/>
                <a:ea typeface="Batang" pitchFamily="18" charset="-127"/>
                <a:cs typeface="Arial" pitchFamily="34" charset="0"/>
              </a:rPr>
              <a:t>M</a:t>
            </a:r>
            <a:r>
              <a:rPr lang="en-AU" b="1" i="1" dirty="0" smtClean="0">
                <a:solidFill>
                  <a:schemeClr val="accent6">
                    <a:lumMod val="75000"/>
                  </a:schemeClr>
                </a:solidFill>
                <a:latin typeface="Arial" pitchFamily="34" charset="0"/>
                <a:ea typeface="Batang" pitchFamily="18" charset="-127"/>
                <a:cs typeface="Arial" pitchFamily="34" charset="0"/>
              </a:rPr>
              <a:t>ars</a:t>
            </a:r>
          </a:p>
          <a:p>
            <a:pPr marL="514350" indent="-514350">
              <a:buAutoNum type="arabicPeriod"/>
            </a:pPr>
            <a:r>
              <a:rPr lang="en-AU" b="1" i="1" dirty="0" smtClean="0">
                <a:solidFill>
                  <a:srgbClr val="7030A0"/>
                </a:solidFill>
                <a:latin typeface="Arial" pitchFamily="34" charset="0"/>
                <a:ea typeface="Batang" pitchFamily="18" charset="-127"/>
                <a:cs typeface="Arial" pitchFamily="34" charset="0"/>
              </a:rPr>
              <a:t>J</a:t>
            </a:r>
            <a:r>
              <a:rPr lang="en-AU" b="1" i="1" dirty="0" smtClean="0">
                <a:solidFill>
                  <a:schemeClr val="accent6">
                    <a:lumMod val="75000"/>
                  </a:schemeClr>
                </a:solidFill>
                <a:latin typeface="Arial" pitchFamily="34" charset="0"/>
                <a:ea typeface="Batang" pitchFamily="18" charset="-127"/>
                <a:cs typeface="Arial" pitchFamily="34" charset="0"/>
              </a:rPr>
              <a:t>upiter </a:t>
            </a:r>
          </a:p>
          <a:p>
            <a:pPr marL="514350" indent="-514350">
              <a:buAutoNum type="arabicPeriod"/>
            </a:pPr>
            <a:r>
              <a:rPr lang="en-AU" b="1" i="1" dirty="0" smtClean="0">
                <a:solidFill>
                  <a:srgbClr val="00B0F0"/>
                </a:solidFill>
                <a:latin typeface="Arial" pitchFamily="34" charset="0"/>
                <a:ea typeface="Batang" pitchFamily="18" charset="-127"/>
                <a:cs typeface="Arial" pitchFamily="34" charset="0"/>
              </a:rPr>
              <a:t>S</a:t>
            </a:r>
            <a:r>
              <a:rPr lang="en-AU" b="1" i="1" dirty="0" smtClean="0">
                <a:solidFill>
                  <a:schemeClr val="accent6">
                    <a:lumMod val="75000"/>
                  </a:schemeClr>
                </a:solidFill>
                <a:latin typeface="Arial" pitchFamily="34" charset="0"/>
                <a:ea typeface="Batang" pitchFamily="18" charset="-127"/>
                <a:cs typeface="Arial" pitchFamily="34" charset="0"/>
              </a:rPr>
              <a:t>aturn</a:t>
            </a:r>
          </a:p>
          <a:p>
            <a:pPr marL="514350" indent="-514350">
              <a:buAutoNum type="arabicPeriod"/>
            </a:pPr>
            <a:r>
              <a:rPr lang="en-AU" b="1" i="1" dirty="0" smtClean="0">
                <a:solidFill>
                  <a:srgbClr val="FFC000"/>
                </a:solidFill>
                <a:latin typeface="Arial" pitchFamily="34" charset="0"/>
                <a:ea typeface="Batang" pitchFamily="18" charset="-127"/>
                <a:cs typeface="Arial" pitchFamily="34" charset="0"/>
              </a:rPr>
              <a:t>U</a:t>
            </a:r>
            <a:r>
              <a:rPr lang="en-AU" b="1" i="1" dirty="0" smtClean="0">
                <a:solidFill>
                  <a:schemeClr val="accent6">
                    <a:lumMod val="75000"/>
                  </a:schemeClr>
                </a:solidFill>
                <a:latin typeface="Arial" pitchFamily="34" charset="0"/>
                <a:ea typeface="Batang" pitchFamily="18" charset="-127"/>
                <a:cs typeface="Arial" pitchFamily="34" charset="0"/>
              </a:rPr>
              <a:t>ranus </a:t>
            </a:r>
          </a:p>
          <a:p>
            <a:pPr marL="514350" indent="-514350">
              <a:buAutoNum type="arabicPeriod"/>
            </a:pPr>
            <a:r>
              <a:rPr lang="en-AU" b="1" i="1" dirty="0" smtClean="0">
                <a:solidFill>
                  <a:srgbClr val="00B050"/>
                </a:solidFill>
                <a:latin typeface="Arial" pitchFamily="34" charset="0"/>
                <a:ea typeface="Batang" pitchFamily="18" charset="-127"/>
                <a:cs typeface="Arial" pitchFamily="34" charset="0"/>
              </a:rPr>
              <a:t>N</a:t>
            </a:r>
            <a:r>
              <a:rPr lang="en-AU" b="1" i="1" dirty="0" smtClean="0">
                <a:solidFill>
                  <a:schemeClr val="accent6">
                    <a:lumMod val="75000"/>
                  </a:schemeClr>
                </a:solidFill>
                <a:latin typeface="Arial" pitchFamily="34" charset="0"/>
                <a:ea typeface="Batang" pitchFamily="18" charset="-127"/>
                <a:cs typeface="Arial" pitchFamily="34" charset="0"/>
              </a:rPr>
              <a:t>eptune</a:t>
            </a:r>
          </a:p>
          <a:p>
            <a:pPr marL="514350" indent="-514350">
              <a:buAutoNum type="arabicPeriod"/>
            </a:pPr>
            <a:r>
              <a:rPr lang="en-AU" b="1" i="1" dirty="0" smtClean="0">
                <a:solidFill>
                  <a:schemeClr val="tx2">
                    <a:lumMod val="40000"/>
                    <a:lumOff val="60000"/>
                  </a:schemeClr>
                </a:solidFill>
                <a:latin typeface="Arial" pitchFamily="34" charset="0"/>
                <a:ea typeface="Batang" pitchFamily="18" charset="-127"/>
                <a:cs typeface="Arial" pitchFamily="34" charset="0"/>
              </a:rPr>
              <a:t>P</a:t>
            </a:r>
            <a:r>
              <a:rPr lang="en-AU" b="1" i="1" dirty="0" smtClean="0">
                <a:solidFill>
                  <a:schemeClr val="accent6">
                    <a:lumMod val="75000"/>
                  </a:schemeClr>
                </a:solidFill>
                <a:latin typeface="Arial" pitchFamily="34" charset="0"/>
                <a:ea typeface="Batang" pitchFamily="18" charset="-127"/>
                <a:cs typeface="Arial" pitchFamily="34" charset="0"/>
              </a:rPr>
              <a:t>luto</a:t>
            </a:r>
            <a:endParaRPr lang="en-AU" b="1" i="1" dirty="0" smtClean="0">
              <a:latin typeface="Arial" pitchFamily="34" charset="0"/>
              <a:ea typeface="Batang" pitchFamily="18" charset="-127"/>
              <a:cs typeface="Arial" pitchFamily="34" charset="0"/>
            </a:endParaRPr>
          </a:p>
          <a:p>
            <a:r>
              <a:rPr lang="en-AU" dirty="0" smtClean="0"/>
              <a:t>(Note: this can help the students remember the order for the planet alignment task later on)</a:t>
            </a:r>
          </a:p>
          <a:p>
            <a:endParaRPr lang="en-AU" dirty="0" smtClean="0"/>
          </a:p>
          <a:p>
            <a:pPr>
              <a:buNone/>
            </a:pPr>
            <a:endParaRPr lang="en-AU" dirty="0" smtClean="0"/>
          </a:p>
          <a:p>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303"/>
            <a:ext cx="8229600" cy="1143000"/>
          </a:xfrm>
        </p:spPr>
        <p:txBody>
          <a:bodyPr>
            <a:noAutofit/>
          </a:bodyPr>
          <a:lstStyle/>
          <a:p>
            <a:r>
              <a:rPr lang="en-AU" sz="8000" i="1" u="sng" dirty="0" smtClean="0">
                <a:solidFill>
                  <a:schemeClr val="accent6">
                    <a:lumMod val="75000"/>
                  </a:schemeClr>
                </a:solidFill>
                <a:latin typeface="Arial" pitchFamily="34" charset="0"/>
                <a:ea typeface="Batang" pitchFamily="18" charset="-127"/>
                <a:cs typeface="Arial" pitchFamily="34" charset="0"/>
              </a:rPr>
              <a:t>The SUN</a:t>
            </a:r>
            <a:endParaRPr lang="en-AU" sz="8000" i="1" u="sng" dirty="0">
              <a:solidFill>
                <a:schemeClr val="accent6">
                  <a:lumMod val="75000"/>
                </a:schemeClr>
              </a:solidFill>
              <a:latin typeface="Arial" pitchFamily="34" charset="0"/>
              <a:ea typeface="Batang" pitchFamily="18" charset="-127"/>
              <a:cs typeface="Arial" pitchFamily="34" charset="0"/>
            </a:endParaRPr>
          </a:p>
        </p:txBody>
      </p:sp>
      <p:sp>
        <p:nvSpPr>
          <p:cNvPr id="3" name="Content Placeholder 2"/>
          <p:cNvSpPr>
            <a:spLocks noGrp="1"/>
          </p:cNvSpPr>
          <p:nvPr>
            <p:ph idx="1"/>
          </p:nvPr>
        </p:nvSpPr>
        <p:spPr>
          <a:xfrm>
            <a:off x="467544" y="1268760"/>
            <a:ext cx="8229600" cy="5141168"/>
          </a:xfrm>
        </p:spPr>
        <p:txBody>
          <a:bodyPr>
            <a:noAutofit/>
          </a:bodyPr>
          <a:lstStyle/>
          <a:p>
            <a:r>
              <a:rPr lang="en-AU" sz="2200" i="1" dirty="0" smtClean="0">
                <a:solidFill>
                  <a:schemeClr val="accent6">
                    <a:lumMod val="75000"/>
                  </a:schemeClr>
                </a:solidFill>
                <a:latin typeface="Arial" pitchFamily="34" charset="0"/>
                <a:ea typeface="Batang" pitchFamily="18" charset="-127"/>
                <a:cs typeface="Arial" pitchFamily="34" charset="0"/>
              </a:rPr>
              <a:t>The Sun is 4.5 billion years old and uses hydrogen.</a:t>
            </a:r>
          </a:p>
          <a:p>
            <a:r>
              <a:rPr lang="en-AU" sz="2200" i="1" dirty="0" smtClean="0">
                <a:solidFill>
                  <a:schemeClr val="accent6">
                    <a:lumMod val="75000"/>
                  </a:schemeClr>
                </a:solidFill>
                <a:latin typeface="Arial" pitchFamily="34" charset="0"/>
                <a:ea typeface="Batang" pitchFamily="18" charset="-127"/>
                <a:cs typeface="Arial" pitchFamily="34" charset="0"/>
              </a:rPr>
              <a:t>Every object in the solar system revolves around this star which makes up 99% of the solar systems total mass.</a:t>
            </a:r>
          </a:p>
          <a:p>
            <a:r>
              <a:rPr lang="en-AU" sz="2200" i="1" dirty="0" smtClean="0">
                <a:solidFill>
                  <a:schemeClr val="accent6">
                    <a:lumMod val="75000"/>
                  </a:schemeClr>
                </a:solidFill>
                <a:latin typeface="Arial" pitchFamily="34" charset="0"/>
                <a:ea typeface="Batang" pitchFamily="18" charset="-127"/>
                <a:cs typeface="Arial" pitchFamily="34" charset="0"/>
              </a:rPr>
              <a:t>Life on Earth would not be possible without the energy from this star.</a:t>
            </a:r>
          </a:p>
          <a:p>
            <a:r>
              <a:rPr lang="en-AU" sz="2200" i="1" dirty="0" smtClean="0">
                <a:solidFill>
                  <a:schemeClr val="accent6">
                    <a:lumMod val="75000"/>
                  </a:schemeClr>
                </a:solidFill>
                <a:latin typeface="Arial" pitchFamily="34" charset="0"/>
                <a:ea typeface="Batang" pitchFamily="18" charset="-127"/>
                <a:cs typeface="Arial" pitchFamily="34" charset="0"/>
              </a:rPr>
              <a:t>The Sun is roughly 1.4 million kilometres wide and is filled with hot gases.</a:t>
            </a:r>
          </a:p>
          <a:p>
            <a:r>
              <a:rPr lang="en-AU" sz="2200" i="1" dirty="0">
                <a:solidFill>
                  <a:schemeClr val="accent6">
                    <a:lumMod val="75000"/>
                  </a:schemeClr>
                </a:solidFill>
                <a:latin typeface="Arial" pitchFamily="34" charset="0"/>
                <a:ea typeface="Batang" pitchFamily="18" charset="-127"/>
                <a:cs typeface="Arial" pitchFamily="34" charset="0"/>
              </a:rPr>
              <a:t>T</a:t>
            </a:r>
            <a:r>
              <a:rPr lang="en-AU" sz="2200" i="1" dirty="0" smtClean="0">
                <a:solidFill>
                  <a:schemeClr val="accent6">
                    <a:lumMod val="75000"/>
                  </a:schemeClr>
                </a:solidFill>
                <a:latin typeface="Arial" pitchFamily="34" charset="0"/>
                <a:ea typeface="Batang" pitchFamily="18" charset="-127"/>
                <a:cs typeface="Arial" pitchFamily="34" charset="0"/>
              </a:rPr>
              <a:t>he surface temperature is roughly 5,500 degrees celsius</a:t>
            </a:r>
            <a:r>
              <a:rPr lang="en-AU" sz="2200" i="1" dirty="0">
                <a:solidFill>
                  <a:schemeClr val="accent6">
                    <a:lumMod val="75000"/>
                  </a:schemeClr>
                </a:solidFill>
                <a:latin typeface="Arial" pitchFamily="34" charset="0"/>
                <a:ea typeface="Batang" pitchFamily="18" charset="-127"/>
                <a:cs typeface="Arial" pitchFamily="34" charset="0"/>
              </a:rPr>
              <a:t> </a:t>
            </a:r>
            <a:r>
              <a:rPr lang="en-AU" sz="2200" i="1" dirty="0" smtClean="0">
                <a:solidFill>
                  <a:schemeClr val="accent6">
                    <a:lumMod val="75000"/>
                  </a:schemeClr>
                </a:solidFill>
                <a:latin typeface="Arial" pitchFamily="34" charset="0"/>
                <a:ea typeface="Batang" pitchFamily="18" charset="-127"/>
                <a:cs typeface="Arial" pitchFamily="34" charset="0"/>
              </a:rPr>
              <a:t>and at the core it reaches 15.5 million degrees celsius.</a:t>
            </a:r>
          </a:p>
          <a:p>
            <a:r>
              <a:rPr lang="en-AU" sz="2200" i="1" dirty="0" smtClean="0">
                <a:solidFill>
                  <a:schemeClr val="accent6">
                    <a:lumMod val="75000"/>
                  </a:schemeClr>
                </a:solidFill>
                <a:latin typeface="Arial" pitchFamily="34" charset="0"/>
                <a:ea typeface="Batang" pitchFamily="18" charset="-127"/>
                <a:cs typeface="Arial" pitchFamily="34" charset="0"/>
              </a:rPr>
              <a:t>The Sun produces solar wind which blows 450 kilometres a second through out the solar system.</a:t>
            </a:r>
          </a:p>
          <a:p>
            <a:r>
              <a:rPr lang="en-AU" sz="2200" i="1" dirty="0" smtClean="0">
                <a:solidFill>
                  <a:schemeClr val="accent6">
                    <a:lumMod val="75000"/>
                  </a:schemeClr>
                </a:solidFill>
                <a:latin typeface="Arial" pitchFamily="34" charset="0"/>
                <a:ea typeface="Batang" pitchFamily="18" charset="-127"/>
                <a:cs typeface="Arial" pitchFamily="34" charset="0"/>
              </a:rPr>
              <a:t>When the hydrogen is all used, helium will becomes it primary fue</a:t>
            </a:r>
            <a:r>
              <a:rPr lang="en-AU" sz="2200" i="1" dirty="0">
                <a:solidFill>
                  <a:schemeClr val="accent6">
                    <a:lumMod val="75000"/>
                  </a:schemeClr>
                </a:solidFill>
                <a:latin typeface="Arial" pitchFamily="34" charset="0"/>
                <a:ea typeface="Batang" pitchFamily="18" charset="-127"/>
                <a:cs typeface="Arial" pitchFamily="34" charset="0"/>
              </a:rPr>
              <a:t>l</a:t>
            </a:r>
            <a:r>
              <a:rPr lang="en-AU" sz="2200" i="1" dirty="0" smtClean="0">
                <a:solidFill>
                  <a:schemeClr val="accent6">
                    <a:lumMod val="75000"/>
                  </a:schemeClr>
                </a:solidFill>
                <a:latin typeface="Arial" pitchFamily="34" charset="0"/>
                <a:ea typeface="Batang" pitchFamily="18" charset="-127"/>
                <a:cs typeface="Arial" pitchFamily="34" charset="0"/>
              </a:rPr>
              <a:t> as it expands up to 100 times its current size and after 1 billion years – will turn into a white dwarf which will be the size of Earth.</a:t>
            </a:r>
            <a:endParaRPr lang="en-AU" sz="2200" i="1" dirty="0">
              <a:solidFill>
                <a:schemeClr val="accent6">
                  <a:lumMod val="75000"/>
                </a:schemeClr>
              </a:solidFill>
              <a:latin typeface="Arial" pitchFamily="34" charset="0"/>
              <a:ea typeface="Batang" pitchFamily="18" charset="-127"/>
              <a:cs typeface="Arial" pitchFamily="34" charset="0"/>
            </a:endParaRPr>
          </a:p>
        </p:txBody>
      </p:sp>
    </p:spTree>
    <p:extLst>
      <p:ext uri="{BB962C8B-B14F-4D97-AF65-F5344CB8AC3E}">
        <p14:creationId xmlns:p14="http://schemas.microsoft.com/office/powerpoint/2010/main" xmlns="" val="25773238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9600" i="1" u="sng" dirty="0" smtClean="0">
                <a:solidFill>
                  <a:schemeClr val="bg1">
                    <a:lumMod val="50000"/>
                  </a:schemeClr>
                </a:solidFill>
                <a:latin typeface="Arial" pitchFamily="34" charset="0"/>
                <a:cs typeface="Arial" pitchFamily="34" charset="0"/>
              </a:rPr>
              <a:t>Mercury</a:t>
            </a:r>
            <a:endParaRPr lang="en-AU" sz="9600" i="1" u="sng" dirty="0">
              <a:solidFill>
                <a:schemeClr val="bg1">
                  <a:lumMod val="50000"/>
                </a:schemeClr>
              </a:solidFill>
              <a:latin typeface="Arial" pitchFamily="34" charset="0"/>
              <a:cs typeface="Arial" pitchFamily="34" charset="0"/>
            </a:endParaRPr>
          </a:p>
        </p:txBody>
      </p:sp>
      <p:sp>
        <p:nvSpPr>
          <p:cNvPr id="3" name="Content Placeholder 2"/>
          <p:cNvSpPr>
            <a:spLocks noGrp="1"/>
          </p:cNvSpPr>
          <p:nvPr>
            <p:ph idx="1"/>
          </p:nvPr>
        </p:nvSpPr>
        <p:spPr>
          <a:xfrm>
            <a:off x="457200" y="1600200"/>
            <a:ext cx="8229600" cy="4997152"/>
          </a:xfrm>
        </p:spPr>
        <p:txBody>
          <a:bodyPr>
            <a:normAutofit fontScale="85000" lnSpcReduction="20000"/>
          </a:bodyPr>
          <a:lstStyle/>
          <a:p>
            <a:r>
              <a:rPr lang="en-AU" dirty="0" smtClean="0">
                <a:solidFill>
                  <a:schemeClr val="bg1">
                    <a:lumMod val="50000"/>
                  </a:schemeClr>
                </a:solidFill>
              </a:rPr>
              <a:t>Mercury is the closest planet to the Sun</a:t>
            </a:r>
          </a:p>
          <a:p>
            <a:r>
              <a:rPr lang="en-AU" dirty="0" smtClean="0">
                <a:solidFill>
                  <a:schemeClr val="bg1">
                    <a:lumMod val="50000"/>
                  </a:schemeClr>
                </a:solidFill>
              </a:rPr>
              <a:t>Mercury can reach 427 degrees celsius during the day and -173 degrees celsius at night because mercury does not have much of an atmosphere.</a:t>
            </a:r>
          </a:p>
          <a:p>
            <a:r>
              <a:rPr lang="en-AU" dirty="0" smtClean="0">
                <a:solidFill>
                  <a:schemeClr val="bg1">
                    <a:lumMod val="50000"/>
                  </a:schemeClr>
                </a:solidFill>
              </a:rPr>
              <a:t>Mercury makes an appearance which can be viewed from Earth 13 times every 100 years.</a:t>
            </a:r>
          </a:p>
          <a:p>
            <a:r>
              <a:rPr lang="en-AU" dirty="0" smtClean="0">
                <a:solidFill>
                  <a:schemeClr val="bg1">
                    <a:lumMod val="50000"/>
                  </a:schemeClr>
                </a:solidFill>
              </a:rPr>
              <a:t>Mercury orbits around the sun in 88 days which is 50 kilometres per second faster than any other planet.</a:t>
            </a:r>
          </a:p>
          <a:p>
            <a:r>
              <a:rPr lang="en-AU" dirty="0" smtClean="0">
                <a:solidFill>
                  <a:schemeClr val="bg1">
                    <a:lumMod val="50000"/>
                  </a:schemeClr>
                </a:solidFill>
              </a:rPr>
              <a:t>The length of 1 Mercury day is the same as 58.646 Earth days.</a:t>
            </a:r>
          </a:p>
          <a:p>
            <a:r>
              <a:rPr lang="en-AU" dirty="0" smtClean="0">
                <a:solidFill>
                  <a:schemeClr val="bg1">
                    <a:lumMod val="50000"/>
                  </a:schemeClr>
                </a:solidFill>
              </a:rPr>
              <a:t>In 1991 the only spacecraft to have landed on Mercury imaged 45% of the surface showed that there maybe water ice at its north and south poles.</a:t>
            </a:r>
            <a:endParaRPr lang="en-AU" dirty="0">
              <a:solidFill>
                <a:schemeClr val="bg1">
                  <a:lumMod val="50000"/>
                </a:schemeClr>
              </a:solidFill>
            </a:endParaRPr>
          </a:p>
        </p:txBody>
      </p:sp>
    </p:spTree>
    <p:extLst>
      <p:ext uri="{BB962C8B-B14F-4D97-AF65-F5344CB8AC3E}">
        <p14:creationId xmlns:p14="http://schemas.microsoft.com/office/powerpoint/2010/main" xmlns="" val="33057460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Autofit/>
          </a:bodyPr>
          <a:lstStyle/>
          <a:p>
            <a:r>
              <a:rPr lang="en-AU" sz="9600" i="1" u="sng" dirty="0" smtClean="0">
                <a:solidFill>
                  <a:srgbClr val="D0D41A"/>
                </a:solidFill>
                <a:latin typeface="Arial" pitchFamily="34" charset="0"/>
                <a:cs typeface="Arial" pitchFamily="34" charset="0"/>
              </a:rPr>
              <a:t>Venus</a:t>
            </a:r>
            <a:endParaRPr lang="en-AU" sz="9600" i="1" u="sng" dirty="0">
              <a:solidFill>
                <a:srgbClr val="D0D41A"/>
              </a:solidFill>
              <a:latin typeface="Arial" pitchFamily="34" charset="0"/>
              <a:cs typeface="Arial" pitchFamily="34" charset="0"/>
            </a:endParaRPr>
          </a:p>
        </p:txBody>
      </p:sp>
      <p:sp>
        <p:nvSpPr>
          <p:cNvPr id="3" name="Content Placeholder 2"/>
          <p:cNvSpPr>
            <a:spLocks noGrp="1"/>
          </p:cNvSpPr>
          <p:nvPr>
            <p:ph idx="1"/>
          </p:nvPr>
        </p:nvSpPr>
        <p:spPr>
          <a:xfrm>
            <a:off x="467544" y="1268760"/>
            <a:ext cx="8229600" cy="4925144"/>
          </a:xfrm>
        </p:spPr>
        <p:txBody>
          <a:bodyPr>
            <a:noAutofit/>
          </a:bodyPr>
          <a:lstStyle/>
          <a:p>
            <a:r>
              <a:rPr lang="en-AU" sz="3000" dirty="0" smtClean="0">
                <a:solidFill>
                  <a:srgbClr val="D0D41A"/>
                </a:solidFill>
                <a:latin typeface="Arial" pitchFamily="34" charset="0"/>
                <a:cs typeface="Arial" pitchFamily="34" charset="0"/>
              </a:rPr>
              <a:t>Venus is similar to Earth in size, mass, density and distance from the Sun</a:t>
            </a:r>
          </a:p>
          <a:p>
            <a:r>
              <a:rPr lang="en-AU" sz="3000" dirty="0" smtClean="0">
                <a:solidFill>
                  <a:srgbClr val="D0D41A"/>
                </a:solidFill>
                <a:latin typeface="Arial" pitchFamily="34" charset="0"/>
                <a:cs typeface="Arial" pitchFamily="34" charset="0"/>
              </a:rPr>
              <a:t>The atmosphere of Venus is made up of carbon dioxide with clouds of sulfuric acid droplets.</a:t>
            </a:r>
          </a:p>
          <a:p>
            <a:r>
              <a:rPr lang="en-AU" sz="3000" dirty="0" smtClean="0">
                <a:solidFill>
                  <a:srgbClr val="D0D41A"/>
                </a:solidFill>
                <a:latin typeface="Arial" pitchFamily="34" charset="0"/>
                <a:cs typeface="Arial" pitchFamily="34" charset="0"/>
              </a:rPr>
              <a:t>Probes that have landed on Venus have only lasted a few hours before being destroyed by the extremely high temperatures.</a:t>
            </a:r>
          </a:p>
          <a:p>
            <a:r>
              <a:rPr lang="en-AU" sz="3000" dirty="0" smtClean="0">
                <a:solidFill>
                  <a:srgbClr val="D0D41A"/>
                </a:solidFill>
                <a:latin typeface="Arial" pitchFamily="34" charset="0"/>
                <a:cs typeface="Arial" pitchFamily="34" charset="0"/>
              </a:rPr>
              <a:t>A Venus day is equivalent to 117 Earth days.</a:t>
            </a:r>
          </a:p>
          <a:p>
            <a:r>
              <a:rPr lang="en-AU" sz="3000" dirty="0" smtClean="0">
                <a:solidFill>
                  <a:srgbClr val="D0D41A"/>
                </a:solidFill>
                <a:latin typeface="Arial" pitchFamily="34" charset="0"/>
                <a:cs typeface="Arial" pitchFamily="34" charset="0"/>
              </a:rPr>
              <a:t>Over 1000 volcanos larger than 20 kilometres are on the surface of Venus.</a:t>
            </a:r>
          </a:p>
        </p:txBody>
      </p:sp>
    </p:spTree>
    <p:extLst>
      <p:ext uri="{BB962C8B-B14F-4D97-AF65-F5344CB8AC3E}">
        <p14:creationId xmlns:p14="http://schemas.microsoft.com/office/powerpoint/2010/main" xmlns="" val="28896038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23"/>
            <a:ext cx="8229600" cy="1143000"/>
          </a:xfrm>
        </p:spPr>
        <p:txBody>
          <a:bodyPr>
            <a:noAutofit/>
          </a:bodyPr>
          <a:lstStyle/>
          <a:p>
            <a:r>
              <a:rPr lang="en-AU" sz="8000" i="1" u="sng" dirty="0" smtClean="0">
                <a:solidFill>
                  <a:srgbClr val="0070C0"/>
                </a:solidFill>
                <a:latin typeface="Arial" pitchFamily="34" charset="0"/>
                <a:cs typeface="Arial" pitchFamily="34" charset="0"/>
              </a:rPr>
              <a:t>Our Earth</a:t>
            </a:r>
            <a:endParaRPr lang="en-AU" sz="8000" i="1" u="sng" dirty="0">
              <a:solidFill>
                <a:srgbClr val="0070C0"/>
              </a:solidFill>
              <a:latin typeface="Arial" pitchFamily="34" charset="0"/>
              <a:cs typeface="Arial" pitchFamily="34" charset="0"/>
            </a:endParaRPr>
          </a:p>
        </p:txBody>
      </p:sp>
      <p:sp>
        <p:nvSpPr>
          <p:cNvPr id="3" name="Content Placeholder 2"/>
          <p:cNvSpPr>
            <a:spLocks noGrp="1"/>
          </p:cNvSpPr>
          <p:nvPr>
            <p:ph idx="1"/>
          </p:nvPr>
        </p:nvSpPr>
        <p:spPr>
          <a:xfrm>
            <a:off x="467544" y="1340768"/>
            <a:ext cx="8229600" cy="4525963"/>
          </a:xfrm>
        </p:spPr>
        <p:txBody>
          <a:bodyPr>
            <a:noAutofit/>
          </a:bodyPr>
          <a:lstStyle/>
          <a:p>
            <a:r>
              <a:rPr lang="en-AU" sz="2800" dirty="0" smtClean="0">
                <a:solidFill>
                  <a:srgbClr val="0070C0"/>
                </a:solidFill>
                <a:latin typeface="Arial" pitchFamily="34" charset="0"/>
                <a:cs typeface="Arial" pitchFamily="34" charset="0"/>
              </a:rPr>
              <a:t>Earth is the only planet in our solar system know to have life.</a:t>
            </a:r>
          </a:p>
          <a:p>
            <a:r>
              <a:rPr lang="en-AU" sz="2800" dirty="0" smtClean="0">
                <a:solidFill>
                  <a:srgbClr val="0070C0"/>
                </a:solidFill>
                <a:latin typeface="Arial" pitchFamily="34" charset="0"/>
                <a:cs typeface="Arial" pitchFamily="34" charset="0"/>
              </a:rPr>
              <a:t>Earth is the 3</a:t>
            </a:r>
            <a:r>
              <a:rPr lang="en-AU" sz="2800" baseline="30000" dirty="0" smtClean="0">
                <a:solidFill>
                  <a:srgbClr val="0070C0"/>
                </a:solidFill>
                <a:latin typeface="Arial" pitchFamily="34" charset="0"/>
                <a:cs typeface="Arial" pitchFamily="34" charset="0"/>
              </a:rPr>
              <a:t>rd</a:t>
            </a:r>
            <a:r>
              <a:rPr lang="en-AU" sz="2800" dirty="0" smtClean="0">
                <a:solidFill>
                  <a:srgbClr val="0070C0"/>
                </a:solidFill>
                <a:latin typeface="Arial" pitchFamily="34" charset="0"/>
                <a:cs typeface="Arial" pitchFamily="34" charset="0"/>
              </a:rPr>
              <a:t> planet from the Sun and is the 5</a:t>
            </a:r>
            <a:r>
              <a:rPr lang="en-AU" sz="2800" baseline="30000" dirty="0" smtClean="0">
                <a:solidFill>
                  <a:srgbClr val="0070C0"/>
                </a:solidFill>
                <a:latin typeface="Arial" pitchFamily="34" charset="0"/>
                <a:cs typeface="Arial" pitchFamily="34" charset="0"/>
              </a:rPr>
              <a:t>th</a:t>
            </a:r>
            <a:r>
              <a:rPr lang="en-AU" sz="2800" dirty="0" smtClean="0">
                <a:solidFill>
                  <a:srgbClr val="0070C0"/>
                </a:solidFill>
                <a:latin typeface="Arial" pitchFamily="34" charset="0"/>
                <a:cs typeface="Arial" pitchFamily="34" charset="0"/>
              </a:rPr>
              <a:t> largest planet in the solar system.</a:t>
            </a:r>
          </a:p>
          <a:p>
            <a:r>
              <a:rPr lang="en-AU" sz="2800" dirty="0" smtClean="0">
                <a:solidFill>
                  <a:srgbClr val="0070C0"/>
                </a:solidFill>
                <a:latin typeface="Arial" pitchFamily="34" charset="0"/>
                <a:cs typeface="Arial" pitchFamily="34" charset="0"/>
              </a:rPr>
              <a:t>70% of Earths surface is ocean which can be as deep as 4 kilometres.</a:t>
            </a:r>
          </a:p>
          <a:p>
            <a:r>
              <a:rPr lang="en-AU" sz="2800" dirty="0" smtClean="0">
                <a:solidFill>
                  <a:srgbClr val="0070C0"/>
                </a:solidFill>
                <a:latin typeface="Arial" pitchFamily="34" charset="0"/>
                <a:cs typeface="Arial" pitchFamily="34" charset="0"/>
              </a:rPr>
              <a:t>Earths atmosphere consists of 78% nitrogen, 21% oxygen and 1% other ingredients. This effects Earth’s long-term climate and short-term local weather which shields us from majority of the suns radiation and also protects us from meteors.</a:t>
            </a:r>
            <a:endParaRPr lang="en-AU" sz="2800" dirty="0">
              <a:solidFill>
                <a:srgbClr val="0070C0"/>
              </a:solidFill>
              <a:latin typeface="Arial" pitchFamily="34" charset="0"/>
              <a:cs typeface="Arial" pitchFamily="34" charset="0"/>
            </a:endParaRPr>
          </a:p>
        </p:txBody>
      </p:sp>
    </p:spTree>
    <p:extLst>
      <p:ext uri="{BB962C8B-B14F-4D97-AF65-F5344CB8AC3E}">
        <p14:creationId xmlns:p14="http://schemas.microsoft.com/office/powerpoint/2010/main" xmlns="" val="12345665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5517"/>
            <a:ext cx="8229600" cy="1143000"/>
          </a:xfrm>
        </p:spPr>
        <p:txBody>
          <a:bodyPr>
            <a:noAutofit/>
          </a:bodyPr>
          <a:lstStyle/>
          <a:p>
            <a:r>
              <a:rPr lang="en-AU" sz="9600" i="1" u="sng" dirty="0" smtClean="0">
                <a:solidFill>
                  <a:srgbClr val="FF0000"/>
                </a:solidFill>
                <a:latin typeface="Arial" pitchFamily="34" charset="0"/>
                <a:cs typeface="Arial" pitchFamily="34" charset="0"/>
              </a:rPr>
              <a:t>Mars</a:t>
            </a:r>
            <a:endParaRPr lang="en-AU" sz="9600" i="1" u="sng" dirty="0">
              <a:solidFill>
                <a:srgbClr val="FF0000"/>
              </a:solidFill>
              <a:latin typeface="Arial" pitchFamily="34" charset="0"/>
              <a:cs typeface="Arial" pitchFamily="34" charset="0"/>
            </a:endParaRPr>
          </a:p>
        </p:txBody>
      </p:sp>
      <p:sp>
        <p:nvSpPr>
          <p:cNvPr id="3" name="Content Placeholder 2"/>
          <p:cNvSpPr>
            <a:spLocks noGrp="1"/>
          </p:cNvSpPr>
          <p:nvPr>
            <p:ph idx="1"/>
          </p:nvPr>
        </p:nvSpPr>
        <p:spPr>
          <a:xfrm>
            <a:off x="457200" y="1600200"/>
            <a:ext cx="8229600" cy="4997152"/>
          </a:xfrm>
        </p:spPr>
        <p:txBody>
          <a:bodyPr>
            <a:normAutofit fontScale="92500" lnSpcReduction="10000"/>
          </a:bodyPr>
          <a:lstStyle/>
          <a:p>
            <a:r>
              <a:rPr lang="en-AU" dirty="0" smtClean="0">
                <a:solidFill>
                  <a:srgbClr val="FF0000"/>
                </a:solidFill>
                <a:latin typeface="Arial" pitchFamily="34" charset="0"/>
                <a:cs typeface="Arial" pitchFamily="34" charset="0"/>
              </a:rPr>
              <a:t>Mars is also know as “The Red Planet”, its surface is rocky which is caused by volcanoes, meteor impacts, shifting tectonic plates and huge dust storms.</a:t>
            </a:r>
          </a:p>
          <a:p>
            <a:r>
              <a:rPr lang="en-AU" dirty="0" smtClean="0">
                <a:solidFill>
                  <a:srgbClr val="FF0000"/>
                </a:solidFill>
                <a:latin typeface="Arial" pitchFamily="34" charset="0"/>
                <a:cs typeface="Arial" pitchFamily="34" charset="0"/>
              </a:rPr>
              <a:t>Scientists believe that Mars once supported a wet, warm, Earth like climate.</a:t>
            </a:r>
          </a:p>
          <a:p>
            <a:r>
              <a:rPr lang="en-AU" dirty="0" smtClean="0">
                <a:solidFill>
                  <a:srgbClr val="FF0000"/>
                </a:solidFill>
                <a:latin typeface="Arial" pitchFamily="34" charset="0"/>
                <a:cs typeface="Arial" pitchFamily="34" charset="0"/>
              </a:rPr>
              <a:t>3.5 billion years ago it is thought that Mars endured the largest flood in the solar system.</a:t>
            </a:r>
          </a:p>
          <a:p>
            <a:r>
              <a:rPr lang="en-AU" dirty="0" smtClean="0">
                <a:solidFill>
                  <a:srgbClr val="FF0000"/>
                </a:solidFill>
                <a:latin typeface="Arial" pitchFamily="34" charset="0"/>
                <a:cs typeface="Arial" pitchFamily="34" charset="0"/>
              </a:rPr>
              <a:t>Mars has the largest volcanic mountain in the solar system, Olympus Mons.</a:t>
            </a:r>
          </a:p>
          <a:p>
            <a:r>
              <a:rPr lang="en-AU" dirty="0" smtClean="0">
                <a:solidFill>
                  <a:srgbClr val="FF0000"/>
                </a:solidFill>
                <a:latin typeface="Arial" pitchFamily="34" charset="0"/>
                <a:cs typeface="Arial" pitchFamily="34" charset="0"/>
              </a:rPr>
              <a:t>Mars has 2 moons, </a:t>
            </a:r>
            <a:r>
              <a:rPr lang="en-AU" dirty="0" err="1" smtClean="0">
                <a:solidFill>
                  <a:srgbClr val="FF0000"/>
                </a:solidFill>
                <a:latin typeface="Arial" pitchFamily="34" charset="0"/>
                <a:cs typeface="Arial" pitchFamily="34" charset="0"/>
              </a:rPr>
              <a:t>Phobos</a:t>
            </a:r>
            <a:r>
              <a:rPr lang="en-AU" dirty="0" smtClean="0">
                <a:solidFill>
                  <a:srgbClr val="FF0000"/>
                </a:solidFill>
                <a:latin typeface="Arial" pitchFamily="34" charset="0"/>
                <a:cs typeface="Arial" pitchFamily="34" charset="0"/>
              </a:rPr>
              <a:t> and </a:t>
            </a:r>
            <a:r>
              <a:rPr lang="en-AU" dirty="0" err="1" smtClean="0">
                <a:solidFill>
                  <a:srgbClr val="FF0000"/>
                </a:solidFill>
                <a:latin typeface="Arial" pitchFamily="34" charset="0"/>
                <a:cs typeface="Arial" pitchFamily="34" charset="0"/>
              </a:rPr>
              <a:t>Deimos</a:t>
            </a:r>
            <a:r>
              <a:rPr lang="en-AU" dirty="0" smtClean="0">
                <a:solidFill>
                  <a:srgbClr val="FF0000"/>
                </a:solidFill>
                <a:latin typeface="Arial" pitchFamily="34" charset="0"/>
                <a:cs typeface="Arial" pitchFamily="34" charset="0"/>
              </a:rPr>
              <a:t>.</a:t>
            </a:r>
          </a:p>
          <a:p>
            <a:endParaRPr lang="en-AU"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xmlns="" val="33518750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1042</TotalTime>
  <Words>1161</Words>
  <Application>Microsoft Office PowerPoint</Application>
  <PresentationFormat>On-screen Show (4:3)</PresentationFormat>
  <Paragraphs>92</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Our Solar System</vt:lpstr>
      <vt:lpstr>Information about the Solar System</vt:lpstr>
      <vt:lpstr>The 10 Planets in order (including dwarf planets)</vt:lpstr>
      <vt:lpstr>To remember it easier...</vt:lpstr>
      <vt:lpstr>The SUN</vt:lpstr>
      <vt:lpstr>Mercury</vt:lpstr>
      <vt:lpstr>Venus</vt:lpstr>
      <vt:lpstr>Our Earth</vt:lpstr>
      <vt:lpstr>Mars</vt:lpstr>
      <vt:lpstr>Jupiter</vt:lpstr>
      <vt:lpstr>Saturn</vt:lpstr>
      <vt:lpstr>Uranus</vt:lpstr>
      <vt:lpstr>Neptune</vt:lpstr>
      <vt:lpstr>Pluto</vt:lpstr>
      <vt:lpstr>Asteroids and Comets</vt:lpstr>
      <vt:lpstr>Satellites and Space Junk</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Solar System</dc:title>
  <dc:creator>miketracey</dc:creator>
  <cp:lastModifiedBy>ITS</cp:lastModifiedBy>
  <cp:revision>26</cp:revision>
  <dcterms:created xsi:type="dcterms:W3CDTF">2011-02-18T05:21:58Z</dcterms:created>
  <dcterms:modified xsi:type="dcterms:W3CDTF">2011-03-10T02:23:05Z</dcterms:modified>
</cp:coreProperties>
</file>